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10287000" cx="18288000"/>
  <p:notesSz cx="6858000" cy="9144000"/>
  <p:embeddedFontLst>
    <p:embeddedFont>
      <p:font typeface="Arimo"/>
      <p:bold r:id="rId21"/>
      <p:boldItalic r:id="rId22"/>
    </p:embeddedFont>
    <p:embeddedFont>
      <p:font typeface="ABeeZee"/>
      <p:regular r:id="rId23"/>
      <p: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25" roundtripDataSignature="AMtx7mhNhsCeEq9ACbemtHxJDC6jz74xc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Arimo-boldItalic.fntdata"/><Relationship Id="rId21" Type="http://schemas.openxmlformats.org/officeDocument/2006/relationships/font" Target="fonts/Arimo-bold.fntdata"/><Relationship Id="rId24" Type="http://schemas.openxmlformats.org/officeDocument/2006/relationships/font" Target="fonts/ABeeZee-italic.fntdata"/><Relationship Id="rId23" Type="http://schemas.openxmlformats.org/officeDocument/2006/relationships/font" Target="fonts/ABeeZee-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ohiomfg.com/wp-content/uploads/2025/11/MakingOhio_GroupActivity_PennyFlippingFlow.pdf"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ohiomfg.com/wp-content/uploads/2025/11/MakingOhio_GroupActivity_PaperAirplaneLeanPrinciples.pdf" TargetMode="External"/><Relationship Id="rId3" Type="http://schemas.openxmlformats.org/officeDocument/2006/relationships/hyperlink" Target="https://myoma.ohiomfg.com/MyOMA/WF/YouthTools.aspx#Outreach"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areeronestop.org/Videos/careeronestop-videos.aspx?videocode=51404100"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bls.gov/"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exkSblxdU0Q"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a:t>Pro Tips: Upload or open videos in new windows to help ensure smooth transitions. </a:t>
            </a:r>
            <a:r>
              <a:rPr lang="en-US"/>
              <a:t>In advance, request a seating chart or name tags and use students’ names throughout the session. </a:t>
            </a:r>
            <a:r>
              <a:rPr lang="en-US"/>
              <a:t>Introduce yourself, share brief description of your role in the </a:t>
            </a:r>
            <a:r>
              <a:rPr lang="en-US"/>
              <a:t>industry,</a:t>
            </a:r>
            <a:r>
              <a:rPr lang="en-US"/>
              <a:t> and move into presentation.</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US"/>
              <a:t>Sample Script: “My name is ____ and my job is __(role and organization)_____. I’m here today to talk about how things are made in Ohio, who makes them, and how one day, you can make on good living making them too!”</a:t>
            </a:r>
            <a:endParaRPr/>
          </a:p>
          <a:p>
            <a:pPr indent="0" lvl="0" marL="0" rtl="0" algn="l">
              <a:spcBef>
                <a:spcPts val="0"/>
              </a:spcBef>
              <a:spcAft>
                <a:spcPts val="0"/>
              </a:spcAft>
              <a:buNone/>
            </a:pPr>
            <a:r>
              <a:t/>
            </a:r>
            <a:endParaRPr/>
          </a:p>
        </p:txBody>
      </p:sp>
      <p:sp>
        <p:nvSpPr>
          <p:cNvPr id="86" name="Google Shape;86;p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11: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2" name="Google Shape;252;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Calibri"/>
              <a:buNone/>
            </a:pPr>
            <a:r>
              <a:rPr lang="en-US"/>
              <a:t>For Younger Students (Elementary and MS but may also be suitable for older students): Activity </a:t>
            </a:r>
            <a:r>
              <a:rPr lang="en-US">
                <a:solidFill>
                  <a:schemeClr val="dk1"/>
                </a:solidFill>
              </a:rPr>
              <a:t>Option to Slide </a:t>
            </a:r>
            <a:r>
              <a:rPr lang="en-US"/>
              <a:t>9</a:t>
            </a:r>
            <a:r>
              <a:rPr lang="en-US">
                <a:solidFill>
                  <a:schemeClr val="dk1"/>
                </a:solidFill>
              </a:rPr>
              <a:t> - Demonstration. Before the presentation, ask the teacher for support in helping students and teams be prepared so transition time is limited. During the activity, ask the teacher to support by being a “design consultant” to the students. This activity can be done in teams, pairs, or individually. </a:t>
            </a:r>
            <a:r>
              <a:rPr lang="en-US"/>
              <a:t>Make it Relatable to what kids are experiencing between their world and the world of work. See Outline #1 and Guide #1 for full instructions, discussion questions, and Pro Tips.</a:t>
            </a:r>
            <a:endParaRPr/>
          </a:p>
          <a:p>
            <a:pPr indent="0" lvl="0" marL="0" rtl="0" algn="l">
              <a:lnSpc>
                <a:spcPct val="100000"/>
              </a:lnSpc>
              <a:spcBef>
                <a:spcPts val="0"/>
              </a:spcBef>
              <a:spcAft>
                <a:spcPts val="0"/>
              </a:spcAft>
              <a:buClr>
                <a:schemeClr val="dk1"/>
              </a:buClr>
              <a:buSzPts val="1100"/>
              <a:buFont typeface="Calibri"/>
              <a:buNone/>
            </a:pPr>
            <a:r>
              <a:rPr lang="en-US" sz="1100" u="sng">
                <a:solidFill>
                  <a:schemeClr val="hlink"/>
                </a:solidFill>
                <a:latin typeface="Arial"/>
                <a:ea typeface="Arial"/>
                <a:cs typeface="Arial"/>
                <a:sym typeface="Arial"/>
                <a:hlinkClick r:id="rId2"/>
              </a:rPr>
              <a:t>https://www.ohiomfg.com/wp-content/uploads/2025/11/MakingOhio_GroupActivity_PennyFlippingFlow.pdf</a:t>
            </a:r>
            <a:endParaRPr/>
          </a:p>
          <a:p>
            <a:pPr indent="0" lvl="0" marL="0" rtl="0" algn="l">
              <a:lnSpc>
                <a:spcPct val="100000"/>
              </a:lnSpc>
              <a:spcBef>
                <a:spcPts val="0"/>
              </a:spcBef>
              <a:spcAft>
                <a:spcPts val="0"/>
              </a:spcAft>
              <a:buClr>
                <a:schemeClr val="dk1"/>
              </a:buClr>
              <a:buSzPts val="1100"/>
              <a:buFont typeface="Calibri"/>
              <a:buNone/>
            </a:pPr>
            <a:r>
              <a:t/>
            </a:r>
            <a:endParaRPr/>
          </a:p>
          <a:p>
            <a:pPr indent="0" lvl="0" marL="0" rtl="0" algn="l">
              <a:lnSpc>
                <a:spcPct val="140000"/>
              </a:lnSpc>
              <a:spcBef>
                <a:spcPts val="0"/>
              </a:spcBef>
              <a:spcAft>
                <a:spcPts val="0"/>
              </a:spcAft>
              <a:buClr>
                <a:schemeClr val="dk1"/>
              </a:buClr>
              <a:buSzPts val="1100"/>
              <a:buFont typeface="Arial"/>
              <a:buNone/>
            </a:pPr>
            <a:r>
              <a:t/>
            </a:r>
            <a:endParaRPr/>
          </a:p>
        </p:txBody>
      </p:sp>
      <p:sp>
        <p:nvSpPr>
          <p:cNvPr id="253" name="Google Shape;253;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12: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0" name="Google Shape;270;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lang="en-US"/>
              <a:t>For Older Students (MS and HS): </a:t>
            </a:r>
            <a:r>
              <a:rPr lang="en-US"/>
              <a:t>Activity </a:t>
            </a:r>
            <a:r>
              <a:rPr lang="en-US"/>
              <a:t>Option to Slide 9. </a:t>
            </a:r>
            <a:r>
              <a:rPr lang="en-US" sz="1200">
                <a:solidFill>
                  <a:schemeClr val="dk1"/>
                </a:solidFill>
              </a:rPr>
              <a:t>Students will practice the five lean principles: Identify Value, Map the Value Stream, Create Flow, Establish Pull, Seek Perfection through a hands-on paper airplane challenge. The activity illustrates how teamwork, material flow and continuous improvement drive efficiency, quality and customer value. </a:t>
            </a:r>
            <a:r>
              <a:rPr lang="en-US"/>
              <a:t>See Guide #1 for full instructions.</a:t>
            </a:r>
            <a:endParaRPr/>
          </a:p>
          <a:p>
            <a:pPr indent="0" lvl="0" marL="0" marR="0" rtl="0" algn="l">
              <a:lnSpc>
                <a:spcPct val="100000"/>
              </a:lnSpc>
              <a:spcBef>
                <a:spcPts val="0"/>
              </a:spcBef>
              <a:spcAft>
                <a:spcPts val="0"/>
              </a:spcAft>
              <a:buClr>
                <a:schemeClr val="dk1"/>
              </a:buClr>
              <a:buSzPts val="2400"/>
              <a:buFont typeface="Arial"/>
              <a:buNone/>
            </a:pPr>
            <a:r>
              <a:t/>
            </a:r>
            <a:endParaRPr/>
          </a:p>
          <a:p>
            <a:pPr indent="0" lvl="0" marL="0" rtl="0" algn="l">
              <a:lnSpc>
                <a:spcPct val="100000"/>
              </a:lnSpc>
              <a:spcBef>
                <a:spcPts val="1200"/>
              </a:spcBef>
              <a:spcAft>
                <a:spcPts val="0"/>
              </a:spcAft>
              <a:buClr>
                <a:schemeClr val="dk1"/>
              </a:buClr>
              <a:buSzPts val="1100"/>
              <a:buFont typeface="Arial"/>
              <a:buNone/>
            </a:pPr>
            <a:r>
              <a:rPr lang="en-US" sz="1200">
                <a:solidFill>
                  <a:srgbClr val="DE4B4C"/>
                </a:solidFill>
              </a:rPr>
              <a:t>Time: </a:t>
            </a:r>
            <a:r>
              <a:rPr lang="en-US" sz="1200">
                <a:solidFill>
                  <a:schemeClr val="dk1"/>
                </a:solidFill>
              </a:rPr>
              <a:t>20–40 minutes (depending on number of rounds)</a:t>
            </a:r>
            <a:endParaRPr/>
          </a:p>
          <a:p>
            <a:pPr indent="0" lvl="0" marL="0" rtl="0" algn="l">
              <a:lnSpc>
                <a:spcPct val="100000"/>
              </a:lnSpc>
              <a:spcBef>
                <a:spcPts val="1200"/>
              </a:spcBef>
              <a:spcAft>
                <a:spcPts val="0"/>
              </a:spcAft>
              <a:buClr>
                <a:schemeClr val="dk1"/>
              </a:buClr>
              <a:buSzPts val="1100"/>
              <a:buFont typeface="Arial"/>
              <a:buNone/>
            </a:pPr>
            <a:r>
              <a:rPr lang="en-US" sz="1200">
                <a:solidFill>
                  <a:srgbClr val="DE4B4C"/>
                </a:solidFill>
              </a:rPr>
              <a:t>Materials Needed:</a:t>
            </a:r>
            <a:endParaRPr/>
          </a:p>
          <a:p>
            <a:pPr indent="0" lvl="0" marL="0" rtl="0" algn="l">
              <a:lnSpc>
                <a:spcPct val="100000"/>
              </a:lnSpc>
              <a:spcBef>
                <a:spcPts val="1200"/>
              </a:spcBef>
              <a:spcAft>
                <a:spcPts val="0"/>
              </a:spcAft>
              <a:buClr>
                <a:schemeClr val="dk1"/>
              </a:buClr>
              <a:buSzPts val="1200"/>
              <a:buFont typeface="Calibri"/>
              <a:buNone/>
            </a:pPr>
            <a:r>
              <a:rPr lang="en-US" sz="1200">
                <a:solidFill>
                  <a:schemeClr val="dk1"/>
                </a:solidFill>
              </a:rPr>
              <a:t>Paper (1 sheet per airplane per round)</a:t>
            </a:r>
            <a:br>
              <a:rPr lang="en-US" sz="1200">
                <a:solidFill>
                  <a:schemeClr val="dk1"/>
                </a:solidFill>
              </a:rPr>
            </a:br>
            <a:r>
              <a:rPr lang="en-US" sz="1200">
                <a:solidFill>
                  <a:schemeClr val="dk1"/>
                </a:solidFill>
              </a:rPr>
              <a:t>Stopwatch or timer (optional) Workspace (tables or desks) (Optional) Roles such as Material Handler, QA, or Customer Inspector</a:t>
            </a:r>
            <a:endParaRPr/>
          </a:p>
          <a:p>
            <a:pPr indent="0" lvl="0" marL="0" rtl="0" algn="l">
              <a:lnSpc>
                <a:spcPct val="100000"/>
              </a:lnSpc>
              <a:spcBef>
                <a:spcPts val="1200"/>
              </a:spcBef>
              <a:spcAft>
                <a:spcPts val="0"/>
              </a:spcAft>
              <a:buClr>
                <a:schemeClr val="dk1"/>
              </a:buClr>
              <a:buSzPts val="1200"/>
              <a:buFont typeface="Calibri"/>
              <a:buNone/>
            </a:pPr>
            <a:r>
              <a:rPr lang="en-US" sz="1200">
                <a:solidFill>
                  <a:schemeClr val="dk1"/>
                </a:solidFill>
              </a:rPr>
              <a:t>Special thank you to The M.K Morse Company and Stark County Manufacturing Workforce Development Partnership for providing MakingOhio with this activity.</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Clr>
                <a:schemeClr val="hlink"/>
              </a:buClr>
              <a:buSzPts val="1100"/>
              <a:buFont typeface="Calibri"/>
              <a:buNone/>
            </a:pPr>
            <a:r>
              <a:rPr lang="en-US" u="sng">
                <a:solidFill>
                  <a:schemeClr val="hlink"/>
                </a:solidFill>
                <a:hlinkClick r:id="rId2"/>
              </a:rPr>
              <a:t>https://www.ohiomfg.com/wp-content/uploads/2025/11/MakingOhio_GroupActivity_PaperAirplaneLeanPrinciples.pdf</a:t>
            </a:r>
            <a:r>
              <a:rPr lang="en-US">
                <a:solidFill>
                  <a:schemeClr val="dk1"/>
                </a:solidFill>
              </a:rPr>
              <a:t>  Optional Activities can be found at: </a:t>
            </a:r>
            <a:r>
              <a:rPr lang="en-US" u="sng">
                <a:solidFill>
                  <a:schemeClr val="hlink"/>
                </a:solidFill>
                <a:hlinkClick r:id="rId3"/>
              </a:rPr>
              <a:t>https://myoma.ohiomfg.com/MyOMA/WF/YouthTools.aspx#Outreach</a:t>
            </a:r>
            <a:endParaRPr>
              <a:solidFill>
                <a:schemeClr val="dk1"/>
              </a:solidFill>
            </a:endParaRPr>
          </a:p>
          <a:p>
            <a:pPr indent="0" lvl="0" marL="0" rtl="0" algn="l">
              <a:lnSpc>
                <a:spcPct val="100000"/>
              </a:lnSpc>
              <a:spcBef>
                <a:spcPts val="0"/>
              </a:spcBef>
              <a:spcAft>
                <a:spcPts val="0"/>
              </a:spcAft>
              <a:buClr>
                <a:schemeClr val="dk1"/>
              </a:buClr>
              <a:buSzPts val="1100"/>
              <a:buFont typeface="Calibri"/>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Calibri"/>
              <a:buNone/>
            </a:pPr>
            <a:r>
              <a:rPr lang="en-US">
                <a:solidFill>
                  <a:schemeClr val="dk1"/>
                </a:solidFill>
              </a:rPr>
              <a:t>Option to Slide 10 - Demonstration. This activity will need pre-presentation preparation. Presenters may need to bring materials. Watch the time limits and allow no more than 15 minutes start to finish. Before the presentation, ask the teacher for support in helping students and teams be prepared with materials so transition time is limited. During the activity, ask the teacher to support by being a “design consultant” to the design teams. </a:t>
            </a:r>
            <a:r>
              <a:rPr lang="en-US"/>
              <a:t>Make it Relatable to what kids are experiencing in their world and the world of work.</a:t>
            </a:r>
            <a:endParaRPr/>
          </a:p>
          <a:p>
            <a:pPr indent="0" lvl="0" marL="0" rtl="0" algn="l">
              <a:lnSpc>
                <a:spcPct val="100000"/>
              </a:lnSpc>
              <a:spcBef>
                <a:spcPts val="0"/>
              </a:spcBef>
              <a:spcAft>
                <a:spcPts val="0"/>
              </a:spcAft>
              <a:buClr>
                <a:schemeClr val="dk1"/>
              </a:buClr>
              <a:buSzPts val="1100"/>
              <a:buFont typeface="Calibri"/>
              <a:buNone/>
            </a:pPr>
            <a:r>
              <a:t/>
            </a:r>
            <a:endParaRPr/>
          </a:p>
          <a:p>
            <a:pPr indent="0" lvl="0" marL="0" rtl="0" algn="l">
              <a:lnSpc>
                <a:spcPct val="100000"/>
              </a:lnSpc>
              <a:spcBef>
                <a:spcPts val="0"/>
              </a:spcBef>
              <a:spcAft>
                <a:spcPts val="0"/>
              </a:spcAft>
              <a:buClr>
                <a:schemeClr val="dk1"/>
              </a:buClr>
              <a:buSzPts val="1100"/>
              <a:buFont typeface="Calibri"/>
              <a:buNone/>
            </a:pPr>
            <a:r>
              <a:rPr lang="en-US">
                <a:solidFill>
                  <a:schemeClr val="dk1"/>
                </a:solidFill>
              </a:rPr>
              <a:t>Note: Th</a:t>
            </a:r>
            <a:r>
              <a:rPr lang="en-US"/>
              <a:t>is</a:t>
            </a:r>
            <a:r>
              <a:rPr lang="en-US">
                <a:solidFill>
                  <a:schemeClr val="dk1"/>
                </a:solidFill>
              </a:rPr>
              <a:t> activi</a:t>
            </a:r>
            <a:r>
              <a:rPr lang="en-US"/>
              <a:t>ty is</a:t>
            </a:r>
            <a:r>
              <a:rPr lang="en-US">
                <a:solidFill>
                  <a:schemeClr val="dk1"/>
                </a:solidFill>
              </a:rPr>
              <a:t> better suited for high school students but with enough time may be useful with middle level learners as well. </a:t>
            </a:r>
            <a:endParaRPr/>
          </a:p>
          <a:p>
            <a:pPr indent="0" lvl="0" marL="0" rtl="0" algn="l">
              <a:lnSpc>
                <a:spcPct val="100000"/>
              </a:lnSpc>
              <a:spcBef>
                <a:spcPts val="0"/>
              </a:spcBef>
              <a:spcAft>
                <a:spcPts val="0"/>
              </a:spcAft>
              <a:buClr>
                <a:schemeClr val="dk1"/>
              </a:buClr>
              <a:buSzPts val="1100"/>
              <a:buFont typeface="Calibri"/>
              <a:buNone/>
            </a:pPr>
            <a:r>
              <a:t/>
            </a:r>
            <a:endParaRPr>
              <a:solidFill>
                <a:schemeClr val="dk1"/>
              </a:solidFill>
            </a:endParaRPr>
          </a:p>
          <a:p>
            <a:pPr indent="0" lvl="0" marL="0" rtl="0" algn="l">
              <a:lnSpc>
                <a:spcPct val="100000"/>
              </a:lnSpc>
              <a:spcBef>
                <a:spcPts val="0"/>
              </a:spcBef>
              <a:spcAft>
                <a:spcPts val="0"/>
              </a:spcAft>
              <a:buNone/>
            </a:pPr>
            <a:r>
              <a:t/>
            </a:r>
            <a:endParaRPr/>
          </a:p>
        </p:txBody>
      </p:sp>
      <p:sp>
        <p:nvSpPr>
          <p:cNvPr id="271" name="Google Shape;271;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1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88" name="Google Shape;288;p1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289" name="Google Shape;289;p13: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0" name="Google Shape;290;p1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Calibri"/>
              <a:buNone/>
            </a:pPr>
            <a:r>
              <a:rPr lang="en-US"/>
              <a:t>Review how many routes exist to enter advanced manufacturing occupations and the many routes that can vary by interest levels</a:t>
            </a:r>
            <a:endParaRPr/>
          </a:p>
          <a:p>
            <a:pPr indent="0" lvl="0" marL="0" rtl="0" algn="l">
              <a:lnSpc>
                <a:spcPct val="100000"/>
              </a:lnSpc>
              <a:spcBef>
                <a:spcPts val="0"/>
              </a:spcBef>
              <a:spcAft>
                <a:spcPts val="0"/>
              </a:spcAft>
              <a:buClr>
                <a:schemeClr val="dk1"/>
              </a:buClr>
              <a:buSzPts val="1100"/>
              <a:buFont typeface="Calibri"/>
              <a:buNone/>
            </a:pPr>
            <a:r>
              <a:rPr i="1" lang="en-US"/>
              <a:t>Recommendation </a:t>
            </a:r>
            <a:r>
              <a:rPr i="1" lang="en-US"/>
              <a:t>Note: Counselor orientation will be needed (to include pathway discussions and resources)</a:t>
            </a:r>
            <a:endParaRPr/>
          </a:p>
        </p:txBody>
      </p:sp>
      <p:sp>
        <p:nvSpPr>
          <p:cNvPr id="291" name="Google Shape;291;p1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92" name="Google Shape;292;p1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14: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 name="Google Shape;309;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Calibri"/>
              <a:buNone/>
            </a:pPr>
            <a:r>
              <a:rPr lang="en-US"/>
              <a:t>Review how many routes exist to enter advanced manufacturing occupations and the many routes that can vary by interest levels</a:t>
            </a:r>
            <a:endParaRPr/>
          </a:p>
          <a:p>
            <a:pPr indent="0" lvl="0" marL="0" rtl="0" algn="l">
              <a:spcBef>
                <a:spcPts val="0"/>
              </a:spcBef>
              <a:spcAft>
                <a:spcPts val="0"/>
              </a:spcAft>
              <a:buClr>
                <a:schemeClr val="dk1"/>
              </a:buClr>
              <a:buSzPts val="1100"/>
              <a:buFont typeface="Calibri"/>
              <a:buNone/>
            </a:pPr>
            <a:r>
              <a:rPr i="1" lang="en-US"/>
              <a:t>Recommendation Note: Counselor orientation will be needed (to include pathway discussions and resources)</a:t>
            </a:r>
            <a:endParaRPr/>
          </a:p>
          <a:p>
            <a:pPr indent="0" lvl="0" marL="0" rtl="0" algn="l">
              <a:spcBef>
                <a:spcPts val="0"/>
              </a:spcBef>
              <a:spcAft>
                <a:spcPts val="0"/>
              </a:spcAft>
              <a:buNone/>
            </a:pPr>
            <a:r>
              <a:t/>
            </a:r>
            <a:endParaRPr/>
          </a:p>
        </p:txBody>
      </p:sp>
      <p:sp>
        <p:nvSpPr>
          <p:cNvPr id="310" name="Google Shape;310;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15: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8" name="Google Shape;328;p1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Links to resources suitable for varied </a:t>
            </a:r>
            <a:r>
              <a:rPr lang="en-US"/>
              <a:t>audiences. Note: m</a:t>
            </a:r>
            <a:r>
              <a:rPr lang="en-US"/>
              <a:t>ost sites listed are </a:t>
            </a:r>
            <a:r>
              <a:rPr lang="en-US"/>
              <a:t>designed</a:t>
            </a:r>
            <a:r>
              <a:rPr lang="en-US"/>
              <a:t> for adult and older readers. Consider alerting teachers and counselors who may, in turn, pass on to parents and families.</a:t>
            </a:r>
            <a:endParaRPr/>
          </a:p>
        </p:txBody>
      </p:sp>
      <p:sp>
        <p:nvSpPr>
          <p:cNvPr id="329" name="Google Shape;329;p1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16: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Sample Script: “Thank you for spending time with me today. I am looking forward to being here again next week and sharing more about the many opportunities in advanced manufacturing careers.”</a:t>
            </a:r>
            <a:endParaRPr/>
          </a:p>
          <a:p>
            <a:pPr indent="0" lvl="0" marL="0" rtl="0" algn="l">
              <a:spcBef>
                <a:spcPts val="0"/>
              </a:spcBef>
              <a:spcAft>
                <a:spcPts val="0"/>
              </a:spcAft>
              <a:buClr>
                <a:schemeClr val="dk1"/>
              </a:buClr>
              <a:buFont typeface="Arial"/>
              <a:buNone/>
            </a:pPr>
            <a:r>
              <a:rPr lang="en-US"/>
              <a:t>Leave POC contact with teacher.</a:t>
            </a:r>
            <a:endParaRPr/>
          </a:p>
        </p:txBody>
      </p:sp>
      <p:sp>
        <p:nvSpPr>
          <p:cNvPr id="348" name="Google Shape;348;p16: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2: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Purpose: Share the ways in which Advanced Manufacturing us improving the world</a:t>
            </a:r>
            <a:endParaRPr/>
          </a:p>
          <a:p>
            <a:pPr indent="0" lvl="0" marL="0" rtl="0" algn="l">
              <a:spcBef>
                <a:spcPts val="0"/>
              </a:spcBef>
              <a:spcAft>
                <a:spcPts val="0"/>
              </a:spcAft>
              <a:buClr>
                <a:schemeClr val="dk1"/>
              </a:buClr>
              <a:buSzPts val="1100"/>
              <a:buFont typeface="Arial"/>
              <a:buNone/>
            </a:pPr>
            <a:r>
              <a:rPr lang="en-US" sz="1100">
                <a:latin typeface="Arial"/>
                <a:ea typeface="Arial"/>
                <a:cs typeface="Arial"/>
                <a:sym typeface="Arial"/>
              </a:rPr>
              <a:t>Welcome students with energy. “If you like to build, create, or solve problems, there’s place for you in advanced manufacturing.”</a:t>
            </a:r>
            <a:endParaRPr sz="1100">
              <a:latin typeface="Arial"/>
              <a:ea typeface="Arial"/>
              <a:cs typeface="Arial"/>
              <a:sym typeface="Arial"/>
            </a:endParaRPr>
          </a:p>
          <a:p>
            <a:pPr indent="0" lvl="0" marL="0" rtl="0" algn="l">
              <a:spcBef>
                <a:spcPts val="0"/>
              </a:spcBef>
              <a:spcAft>
                <a:spcPts val="0"/>
              </a:spcAft>
              <a:buNone/>
            </a:pPr>
            <a:r>
              <a:t/>
            </a:r>
            <a:endParaRPr/>
          </a:p>
        </p:txBody>
      </p:sp>
      <p:sp>
        <p:nvSpPr>
          <p:cNvPr id="107" name="Google Shape;107;p2: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4: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 name="Google Shape;125;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Make it relatable and relevant to what students are experiencing in their worlds and in workplace settings.</a:t>
            </a:r>
            <a:endParaRPr/>
          </a:p>
          <a:p>
            <a:pPr indent="0" lvl="0" marL="0" rtl="0" algn="l">
              <a:spcBef>
                <a:spcPts val="0"/>
              </a:spcBef>
              <a:spcAft>
                <a:spcPts val="0"/>
              </a:spcAft>
              <a:buNone/>
            </a:pPr>
            <a:r>
              <a:t/>
            </a:r>
            <a:endParaRPr/>
          </a:p>
        </p:txBody>
      </p:sp>
      <p:sp>
        <p:nvSpPr>
          <p:cNvPr id="126" name="Google Shape;126;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5: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Google Shape;149;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Programming and Software Development, Electrical Design, Automation Development, Precision Machining…</a:t>
            </a:r>
            <a:endParaRPr/>
          </a:p>
          <a:p>
            <a:pPr indent="0" lvl="0" marL="0" rtl="0" algn="l">
              <a:spcBef>
                <a:spcPts val="0"/>
              </a:spcBef>
              <a:spcAft>
                <a:spcPts val="0"/>
              </a:spcAft>
              <a:buNone/>
            </a:pPr>
            <a:r>
              <a:t/>
            </a:r>
            <a:endParaRPr/>
          </a:p>
        </p:txBody>
      </p:sp>
      <p:sp>
        <p:nvSpPr>
          <p:cNvPr id="150" name="Google Shape;150;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6: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 name="Google Shape;170;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Calibri"/>
              <a:buNone/>
            </a:pPr>
            <a:r>
              <a:rPr lang="en-US"/>
              <a:t>Humanize the Advanced Manufacturing Industry by asking the posed questions and allowing for discussion and process time.</a:t>
            </a:r>
            <a:endParaRPr/>
          </a:p>
          <a:p>
            <a:pPr indent="0" lvl="0" marL="0" rtl="0" algn="l">
              <a:lnSpc>
                <a:spcPct val="100000"/>
              </a:lnSpc>
              <a:spcBef>
                <a:spcPts val="0"/>
              </a:spcBef>
              <a:spcAft>
                <a:spcPts val="0"/>
              </a:spcAft>
              <a:buClr>
                <a:schemeClr val="dk1"/>
              </a:buClr>
              <a:buSzPts val="1100"/>
              <a:buFont typeface="Calibri"/>
              <a:buNone/>
            </a:pPr>
            <a:r>
              <a:rPr lang="en-US"/>
              <a:t>play video: Center image is linked to Video: Show A Day in the Life of a Machinist video 0:01:35: Career OneStop </a:t>
            </a:r>
            <a:r>
              <a:rPr lang="en-US" u="sng">
                <a:hlinkClick r:id="rId2"/>
              </a:rPr>
              <a:t>https://www.careeronestop.org/Videos/careeronestop-videos.aspx?videocode=51404100</a:t>
            </a:r>
            <a:endParaRPr/>
          </a:p>
          <a:p>
            <a:pPr indent="0" lvl="0" marL="0" rtl="0" algn="l">
              <a:spcBef>
                <a:spcPts val="0"/>
              </a:spcBef>
              <a:spcAft>
                <a:spcPts val="0"/>
              </a:spcAft>
              <a:buNone/>
            </a:pPr>
            <a:r>
              <a:t/>
            </a:r>
            <a:endParaRPr/>
          </a:p>
        </p:txBody>
      </p:sp>
      <p:sp>
        <p:nvSpPr>
          <p:cNvPr id="171" name="Google Shape;171;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7: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Calibri"/>
              <a:buNone/>
            </a:pPr>
            <a:r>
              <a:rPr lang="en-US"/>
              <a:t>Connect to what students already do or learn in school and work</a:t>
            </a:r>
            <a:endParaRPr/>
          </a:p>
          <a:p>
            <a:pPr indent="0" lvl="0" marL="0" rtl="0" algn="l">
              <a:lnSpc>
                <a:spcPct val="100000"/>
              </a:lnSpc>
              <a:spcBef>
                <a:spcPts val="0"/>
              </a:spcBef>
              <a:spcAft>
                <a:spcPts val="0"/>
              </a:spcAft>
              <a:buClr>
                <a:schemeClr val="dk1"/>
              </a:buClr>
              <a:buSzPts val="1100"/>
              <a:buFont typeface="Calibri"/>
              <a:buNone/>
            </a:pPr>
            <a:r>
              <a:rPr lang="en-US"/>
              <a:t>Younger Students: Art = designing new cars for the future; Math and technology = creating new technology to make those cars run for many miles</a:t>
            </a:r>
            <a:endParaRPr/>
          </a:p>
          <a:p>
            <a:pPr indent="0" lvl="0" marL="0" rtl="0" algn="l">
              <a:lnSpc>
                <a:spcPct val="100000"/>
              </a:lnSpc>
              <a:spcBef>
                <a:spcPts val="0"/>
              </a:spcBef>
              <a:spcAft>
                <a:spcPts val="0"/>
              </a:spcAft>
              <a:buClr>
                <a:schemeClr val="dk1"/>
              </a:buClr>
              <a:buSzPts val="1100"/>
              <a:buFont typeface="Calibri"/>
              <a:buNone/>
            </a:pPr>
            <a:r>
              <a:rPr lang="en-US"/>
              <a:t>Older Students:  </a:t>
            </a:r>
            <a:r>
              <a:rPr lang="en-US">
                <a:solidFill>
                  <a:schemeClr val="dk1"/>
                </a:solidFill>
              </a:rPr>
              <a:t>Art = designing new cars for the future; Math and technology = solving supply chain challenges to ensure production remains at effective levels </a:t>
            </a:r>
            <a:endParaRPr/>
          </a:p>
          <a:p>
            <a:pPr indent="0" lvl="0" marL="0" rtl="0" algn="l">
              <a:spcBef>
                <a:spcPts val="0"/>
              </a:spcBef>
              <a:spcAft>
                <a:spcPts val="0"/>
              </a:spcAft>
              <a:buNone/>
            </a:pPr>
            <a:r>
              <a:t/>
            </a:r>
            <a:endParaRPr/>
          </a:p>
        </p:txBody>
      </p:sp>
      <p:sp>
        <p:nvSpPr>
          <p:cNvPr id="193" name="Google Shape;193;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8: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40000"/>
              </a:lnSpc>
              <a:spcBef>
                <a:spcPts val="0"/>
              </a:spcBef>
              <a:spcAft>
                <a:spcPts val="0"/>
              </a:spcAft>
              <a:buClr>
                <a:schemeClr val="dk1"/>
              </a:buClr>
              <a:buSzPts val="1100"/>
              <a:buFont typeface="Arial"/>
              <a:buNone/>
            </a:pPr>
            <a:r>
              <a:rPr lang="en-US" sz="1200">
                <a:latin typeface="Calibri"/>
                <a:ea typeface="Calibri"/>
                <a:cs typeface="Calibri"/>
                <a:sym typeface="Calibri"/>
              </a:rPr>
              <a:t>Livable wages - BLS 2025 </a:t>
            </a:r>
            <a:r>
              <a:rPr lang="en-US" sz="1200" u="sng">
                <a:solidFill>
                  <a:schemeClr val="hlink"/>
                </a:solidFill>
                <a:latin typeface="Calibri"/>
                <a:ea typeface="Calibri"/>
                <a:cs typeface="Calibri"/>
                <a:sym typeface="Calibri"/>
                <a:hlinkClick r:id="rId2"/>
              </a:rPr>
              <a:t>https://www.bls.gov/</a:t>
            </a:r>
            <a:r>
              <a:rPr lang="en-US"/>
              <a:t>.  (</a:t>
            </a:r>
            <a:r>
              <a:rPr lang="en-US" sz="1200">
                <a:latin typeface="Calibri"/>
                <a:ea typeface="Calibri"/>
                <a:cs typeface="Calibri"/>
                <a:sym typeface="Calibri"/>
              </a:rPr>
              <a:t>bls.gov/iaa/tgs/iag31-33)</a:t>
            </a:r>
            <a:endParaRPr/>
          </a:p>
          <a:p>
            <a:pPr indent="0" lvl="0" marL="0" rtl="0" algn="l">
              <a:lnSpc>
                <a:spcPct val="140000"/>
              </a:lnSpc>
              <a:spcBef>
                <a:spcPts val="0"/>
              </a:spcBef>
              <a:spcAft>
                <a:spcPts val="0"/>
              </a:spcAft>
              <a:buClr>
                <a:schemeClr val="dk1"/>
              </a:buClr>
              <a:buSzPts val="1100"/>
              <a:buFont typeface="Arial"/>
              <a:buNone/>
            </a:pPr>
            <a:r>
              <a:rPr lang="en-US" sz="1200">
                <a:latin typeface="Calibri"/>
                <a:ea typeface="Calibri"/>
                <a:cs typeface="Calibri"/>
                <a:sym typeface="Calibri"/>
              </a:rPr>
              <a:t>Advanced Manufacturing reduces waste and energy</a:t>
            </a:r>
            <a:endParaRPr/>
          </a:p>
          <a:p>
            <a:pPr indent="0" lvl="0" marL="0" rtl="0" algn="l">
              <a:lnSpc>
                <a:spcPct val="140000"/>
              </a:lnSpc>
              <a:spcBef>
                <a:spcPts val="0"/>
              </a:spcBef>
              <a:spcAft>
                <a:spcPts val="0"/>
              </a:spcAft>
              <a:buClr>
                <a:schemeClr val="dk1"/>
              </a:buClr>
              <a:buSzPts val="1100"/>
              <a:buFont typeface="Arial"/>
              <a:buNone/>
            </a:pPr>
            <a:r>
              <a:rPr lang="en-US" sz="1200">
                <a:latin typeface="Calibri"/>
                <a:ea typeface="Calibri"/>
                <a:cs typeface="Calibri"/>
                <a:sym typeface="Calibri"/>
              </a:rPr>
              <a:t>Makes renewable energy systems, electric vehicles, and medical devices</a:t>
            </a:r>
            <a:endParaRPr/>
          </a:p>
          <a:p>
            <a:pPr indent="0" lvl="0" marL="0" rtl="0" algn="l">
              <a:lnSpc>
                <a:spcPct val="115000"/>
              </a:lnSpc>
              <a:spcBef>
                <a:spcPts val="0"/>
              </a:spcBef>
              <a:spcAft>
                <a:spcPts val="0"/>
              </a:spcAft>
              <a:buClr>
                <a:schemeClr val="dk1"/>
              </a:buClr>
              <a:buSzPts val="1100"/>
              <a:buFont typeface="Calibri"/>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Sources:</a:t>
            </a:r>
            <a:endParaRPr/>
          </a:p>
          <a:p>
            <a:pPr indent="0" lvl="0" marL="0" rtl="0" algn="l">
              <a:spcBef>
                <a:spcPts val="0"/>
              </a:spcBef>
              <a:spcAft>
                <a:spcPts val="0"/>
              </a:spcAft>
              <a:buNone/>
            </a:pPr>
            <a:r>
              <a:t/>
            </a:r>
            <a:endParaRPr/>
          </a:p>
        </p:txBody>
      </p:sp>
      <p:sp>
        <p:nvSpPr>
          <p:cNvPr id="211" name="Google Shape;211;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9: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solidFill>
                  <a:srgbClr val="545454"/>
                </a:solidFill>
              </a:rPr>
              <a:t>Share video: Ohio Manufacturing - A New Career That Has It All. </a:t>
            </a:r>
            <a:r>
              <a:rPr lang="en-US" u="sng">
                <a:solidFill>
                  <a:schemeClr val="hlink"/>
                </a:solidFill>
                <a:hlinkClick r:id="rId2"/>
              </a:rPr>
              <a:t>https://www.youtube.com/watch?v=exkSblxdU0Q</a:t>
            </a:r>
            <a:r>
              <a:rPr lang="en-US">
                <a:solidFill>
                  <a:srgbClr val="545454"/>
                </a:solidFill>
              </a:rPr>
              <a:t> OMA. 00:30:00. 2024</a:t>
            </a:r>
            <a:endParaRPr/>
          </a:p>
          <a:p>
            <a:pPr indent="0" lvl="0" marL="0" rtl="0" algn="l">
              <a:lnSpc>
                <a:spcPct val="100000"/>
              </a:lnSpc>
              <a:spcBef>
                <a:spcPts val="0"/>
              </a:spcBef>
              <a:spcAft>
                <a:spcPts val="0"/>
              </a:spcAft>
              <a:buClr>
                <a:schemeClr val="dk1"/>
              </a:buClr>
              <a:buSzPts val="1100"/>
              <a:buFont typeface="Calibri"/>
              <a:buNone/>
            </a:pPr>
            <a:r>
              <a:t/>
            </a:r>
            <a:endParaRPr/>
          </a:p>
          <a:p>
            <a:pPr indent="0" lvl="0" marL="0" rtl="0" algn="l">
              <a:lnSpc>
                <a:spcPct val="100000"/>
              </a:lnSpc>
              <a:spcBef>
                <a:spcPts val="0"/>
              </a:spcBef>
              <a:spcAft>
                <a:spcPts val="0"/>
              </a:spcAft>
              <a:buClr>
                <a:schemeClr val="dk1"/>
              </a:buClr>
              <a:buSzPts val="1100"/>
              <a:buFont typeface="Calibri"/>
              <a:buNone/>
            </a:pPr>
            <a:r>
              <a:rPr lang="en-US"/>
              <a:t>Discussion: Not only are there opportunities to earn strong wages, there are many existing routes to get into the industry. Discuss onramps for Advanced Manufacturing careers: (CTE, STEM, STEAM classes in K12, Community College degrees and certificate programming, University (4+) year degree programming, on the job training, and Ohio Technical Training Centers.)</a:t>
            </a:r>
            <a:endParaRPr/>
          </a:p>
        </p:txBody>
      </p:sp>
      <p:sp>
        <p:nvSpPr>
          <p:cNvPr id="229" name="Google Shape;229;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0: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Google Shape;245;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545454"/>
              </a:buClr>
              <a:buSzPts val="1100"/>
              <a:buFont typeface="Calibri"/>
              <a:buNone/>
            </a:pPr>
            <a:r>
              <a:rPr lang="en-US" sz="1200">
                <a:solidFill>
                  <a:srgbClr val="545454"/>
                </a:solidFill>
                <a:latin typeface="Calibri"/>
                <a:ea typeface="Calibri"/>
                <a:cs typeface="Calibri"/>
                <a:sym typeface="Calibri"/>
              </a:rPr>
              <a:t>Option: This space is provided for an up</a:t>
            </a:r>
            <a:r>
              <a:rPr lang="en-US">
                <a:solidFill>
                  <a:srgbClr val="545454"/>
                </a:solidFill>
              </a:rPr>
              <a:t> to</a:t>
            </a:r>
            <a:r>
              <a:rPr lang="en-US" sz="1200">
                <a:solidFill>
                  <a:srgbClr val="545454"/>
                </a:solidFill>
                <a:latin typeface="Calibri"/>
                <a:ea typeface="Calibri"/>
                <a:cs typeface="Calibri"/>
                <a:sym typeface="Calibri"/>
              </a:rPr>
              <a:t> 10</a:t>
            </a:r>
            <a:r>
              <a:rPr lang="en-US">
                <a:solidFill>
                  <a:srgbClr val="545454"/>
                </a:solidFill>
              </a:rPr>
              <a:t>-</a:t>
            </a:r>
            <a:r>
              <a:rPr lang="en-US" sz="1200">
                <a:solidFill>
                  <a:srgbClr val="545454"/>
                </a:solidFill>
                <a:latin typeface="Calibri"/>
                <a:ea typeface="Calibri"/>
                <a:cs typeface="Calibri"/>
                <a:sym typeface="Calibri"/>
              </a:rPr>
              <a:t>minute demonstration. SME provides material and processes for demonstration.</a:t>
            </a:r>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Calibri"/>
                <a:ea typeface="Calibri"/>
                <a:cs typeface="Calibri"/>
                <a:sym typeface="Calibri"/>
              </a:rPr>
              <a:t>Demonstration space is</a:t>
            </a:r>
            <a:r>
              <a:rPr b="1" lang="en-US" sz="1200">
                <a:solidFill>
                  <a:schemeClr val="dk1"/>
                </a:solidFill>
                <a:latin typeface="Calibri"/>
                <a:ea typeface="Calibri"/>
                <a:cs typeface="Calibri"/>
                <a:sym typeface="Calibri"/>
              </a:rPr>
              <a:t> </a:t>
            </a:r>
            <a:r>
              <a:rPr lang="en-US" sz="1200">
                <a:solidFill>
                  <a:schemeClr val="dk1"/>
                </a:solidFill>
                <a:latin typeface="Calibri"/>
                <a:ea typeface="Calibri"/>
                <a:cs typeface="Calibri"/>
                <a:sym typeface="Calibri"/>
              </a:rPr>
              <a:t>slated to allow time for a demonstration option. Demonstrations should stay within 10 minutes and can vary based upon SMEs expertise, what they can share from their industries, materials available, etc. Getting students involved in the demonstration is a plus but not an absolute. </a:t>
            </a:r>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Calibri"/>
                <a:ea typeface="Calibri"/>
                <a:cs typeface="Calibri"/>
                <a:sym typeface="Calibri"/>
              </a:rPr>
              <a:t>Note: </a:t>
            </a:r>
            <a:r>
              <a:rPr i="1" lang="en-US" sz="1200">
                <a:solidFill>
                  <a:schemeClr val="dk1"/>
                </a:solidFill>
                <a:latin typeface="Calibri"/>
                <a:ea typeface="Calibri"/>
                <a:cs typeface="Calibri"/>
                <a:sym typeface="Calibri"/>
              </a:rPr>
              <a:t>If more time is needed, eliminate activity in slide 11 or 12.</a:t>
            </a:r>
            <a:endParaRPr/>
          </a:p>
        </p:txBody>
      </p:sp>
      <p:sp>
        <p:nvSpPr>
          <p:cNvPr id="246" name="Google Shape;246;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7"/>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8"/>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8"/>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2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9"/>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9"/>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20"/>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21"/>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21"/>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22"/>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22"/>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23"/>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23"/>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23"/>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23"/>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5"/>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5"/>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25"/>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6"/>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6"/>
          <p:cNvSpPr/>
          <p:nvPr>
            <p:ph idx="2" type="pic"/>
          </p:nvPr>
        </p:nvSpPr>
        <p:spPr>
          <a:xfrm>
            <a:off x="1792288" y="612775"/>
            <a:ext cx="5486400" cy="4114800"/>
          </a:xfrm>
          <a:prstGeom prst="rect">
            <a:avLst/>
          </a:prstGeom>
          <a:noFill/>
          <a:ln>
            <a:noFill/>
          </a:ln>
        </p:spPr>
      </p:sp>
      <p:sp>
        <p:nvSpPr>
          <p:cNvPr id="68" name="Google Shape;68;p26"/>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7"/>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jpg"/><Relationship Id="rId4" Type="http://schemas.openxmlformats.org/officeDocument/2006/relationships/image" Target="../media/image1.png"/><Relationship Id="rId5" Type="http://schemas.openxmlformats.org/officeDocument/2006/relationships/image" Target="../media/image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8.jpg"/><Relationship Id="rId6" Type="http://schemas.openxmlformats.org/officeDocument/2006/relationships/image" Target="../media/image3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8.jpg"/><Relationship Id="rId6"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8.jpg"/><Relationship Id="rId4" Type="http://schemas.openxmlformats.org/officeDocument/2006/relationships/image" Target="../media/image22.png"/><Relationship Id="rId5" Type="http://schemas.openxmlformats.org/officeDocument/2006/relationships/image" Target="../media/image2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8.jpg"/><Relationship Id="rId6" Type="http://schemas.openxmlformats.org/officeDocument/2006/relationships/image" Target="../media/image26.jpg"/><Relationship Id="rId7" Type="http://schemas.openxmlformats.org/officeDocument/2006/relationships/image" Target="../media/image27.jpg"/></Relationships>
</file>

<file path=ppt/slides/_rels/slide14.xml.rels><?xml version="1.0" encoding="UTF-8" standalone="yes"?><Relationships xmlns="http://schemas.openxmlformats.org/package/2006/relationships"><Relationship Id="rId11" Type="http://schemas.openxmlformats.org/officeDocument/2006/relationships/hyperlink" Target="https://ohiotechnet.org/" TargetMode="External"/><Relationship Id="rId10" Type="http://schemas.openxmlformats.org/officeDocument/2006/relationships/hyperlink" Target="https://www.ohtechcenters.com/" TargetMode="External"/><Relationship Id="rId13" Type="http://schemas.openxmlformats.org/officeDocument/2006/relationships/image" Target="../media/image34.jpg"/><Relationship Id="rId12" Type="http://schemas.openxmlformats.org/officeDocument/2006/relationships/hyperlink" Target="https://myoma.ohiomfg.com/MyOMA/WF/YouthTools.aspx" TargetMode="External"/><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8.jpg"/><Relationship Id="rId4" Type="http://schemas.openxmlformats.org/officeDocument/2006/relationships/hyperlink" Target="https://www.battelle.org" TargetMode="External"/><Relationship Id="rId9" Type="http://schemas.openxmlformats.org/officeDocument/2006/relationships/hyperlink" Target="https://ohio.gov/residents/resources/workforce-programs" TargetMode="External"/><Relationship Id="rId14" Type="http://schemas.openxmlformats.org/officeDocument/2006/relationships/image" Target="../media/image1.png"/><Relationship Id="rId5" Type="http://schemas.openxmlformats.org/officeDocument/2006/relationships/hyperlink" Target="https://www.centralohiomanufacturingpartnership.org/aws/COMP/pt/sp/home_page" TargetMode="External"/><Relationship Id="rId6" Type="http://schemas.openxmlformats.org/officeDocument/2006/relationships/hyperlink" Target="http://www.jobsohio.com/" TargetMode="External"/><Relationship Id="rId7" Type="http://schemas.openxmlformats.org/officeDocument/2006/relationships/hyperlink" Target="https://www.makingohio.com/tools/#outreach" TargetMode="External"/><Relationship Id="rId8" Type="http://schemas.openxmlformats.org/officeDocument/2006/relationships/hyperlink" Target="https://ohiocommunitycolleges.org/"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8.jpg"/><Relationship Id="rId5" Type="http://schemas.openxmlformats.org/officeDocument/2006/relationships/image" Target="../media/image3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8.jpg"/><Relationship Id="rId6"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4.png"/><Relationship Id="rId11" Type="http://schemas.openxmlformats.org/officeDocument/2006/relationships/image" Target="../media/image10.png"/><Relationship Id="rId10" Type="http://schemas.openxmlformats.org/officeDocument/2006/relationships/image" Target="../media/image3.gif"/><Relationship Id="rId9" Type="http://schemas.openxmlformats.org/officeDocument/2006/relationships/image" Target="../media/image12.jpg"/><Relationship Id="rId5" Type="http://schemas.openxmlformats.org/officeDocument/2006/relationships/image" Target="../media/image8.jpg"/><Relationship Id="rId6" Type="http://schemas.openxmlformats.org/officeDocument/2006/relationships/image" Target="../media/image9.jpg"/><Relationship Id="rId7" Type="http://schemas.openxmlformats.org/officeDocument/2006/relationships/image" Target="../media/image14.jpg"/><Relationship Id="rId8" Type="http://schemas.openxmlformats.org/officeDocument/2006/relationships/image" Target="../media/image1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3.jpg"/><Relationship Id="rId4" Type="http://schemas.openxmlformats.org/officeDocument/2006/relationships/image" Target="../media/image1.png"/><Relationship Id="rId9" Type="http://schemas.openxmlformats.org/officeDocument/2006/relationships/image" Target="../media/image21.jpg"/><Relationship Id="rId5" Type="http://schemas.openxmlformats.org/officeDocument/2006/relationships/image" Target="../media/image4.png"/><Relationship Id="rId6" Type="http://schemas.openxmlformats.org/officeDocument/2006/relationships/image" Target="../media/image8.jpg"/><Relationship Id="rId7" Type="http://schemas.openxmlformats.org/officeDocument/2006/relationships/image" Target="../media/image25.jpg"/><Relationship Id="rId8" Type="http://schemas.openxmlformats.org/officeDocument/2006/relationships/image" Target="../media/image1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4.png"/><Relationship Id="rId10" Type="http://schemas.openxmlformats.org/officeDocument/2006/relationships/image" Target="../media/image29.png"/><Relationship Id="rId9" Type="http://schemas.openxmlformats.org/officeDocument/2006/relationships/image" Target="../media/image20.jpg"/><Relationship Id="rId5" Type="http://schemas.openxmlformats.org/officeDocument/2006/relationships/image" Target="../media/image8.jpg"/><Relationship Id="rId6" Type="http://schemas.openxmlformats.org/officeDocument/2006/relationships/image" Target="../media/image23.jpg"/><Relationship Id="rId7" Type="http://schemas.openxmlformats.org/officeDocument/2006/relationships/image" Target="../media/image28.jpg"/><Relationship Id="rId8" Type="http://schemas.openxmlformats.org/officeDocument/2006/relationships/image" Target="../media/image1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8.jpg"/><Relationship Id="rId6"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8.jpg"/><Relationship Id="rId6" Type="http://schemas.openxmlformats.org/officeDocument/2006/relationships/image" Target="../media/image16.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8.jpg"/><Relationship Id="rId6" Type="http://schemas.openxmlformats.org/officeDocument/2006/relationships/image" Target="../media/image3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grpSp>
        <p:nvGrpSpPr>
          <p:cNvPr id="88" name="Google Shape;88;p1"/>
          <p:cNvGrpSpPr/>
          <p:nvPr/>
        </p:nvGrpSpPr>
        <p:grpSpPr>
          <a:xfrm rot="10800000">
            <a:off x="9006848" y="-305707"/>
            <a:ext cx="18562305" cy="10295384"/>
            <a:chOff x="0" y="-38100"/>
            <a:chExt cx="406400" cy="225405"/>
          </a:xfrm>
        </p:grpSpPr>
        <p:sp>
          <p:nvSpPr>
            <p:cNvPr id="89" name="Google Shape;89;p1"/>
            <p:cNvSpPr/>
            <p:nvPr/>
          </p:nvSpPr>
          <p:spPr>
            <a:xfrm>
              <a:off x="0" y="0"/>
              <a:ext cx="406400" cy="187305"/>
            </a:xfrm>
            <a:custGeom>
              <a:rect b="b" l="l" r="r" t="t"/>
              <a:pathLst>
                <a:path extrusionOk="0" h="187305" w="406400">
                  <a:moveTo>
                    <a:pt x="203200" y="0"/>
                  </a:moveTo>
                  <a:lnTo>
                    <a:pt x="203200" y="0"/>
                  </a:lnTo>
                  <a:lnTo>
                    <a:pt x="406400" y="187305"/>
                  </a:lnTo>
                  <a:lnTo>
                    <a:pt x="0" y="187305"/>
                  </a:lnTo>
                  <a:lnTo>
                    <a:pt x="203200" y="0"/>
                  </a:lnTo>
                  <a:close/>
                </a:path>
              </a:pathLst>
            </a:custGeom>
            <a:solidFill>
              <a:srgbClr val="B55400"/>
            </a:solidFill>
            <a:ln cap="sq" cmpd="sng" w="28575">
              <a:solidFill>
                <a:srgbClr val="FFFFFF"/>
              </a:solidFill>
              <a:prstDash val="solid"/>
              <a:miter lim="8000"/>
              <a:headEnd len="sm" w="sm" type="none"/>
              <a:tailEnd len="sm" w="sm" type="none"/>
            </a:ln>
          </p:spPr>
        </p:sp>
        <p:sp>
          <p:nvSpPr>
            <p:cNvPr id="90" name="Google Shape;90;p1"/>
            <p:cNvSpPr txBox="1"/>
            <p:nvPr/>
          </p:nvSpPr>
          <p:spPr>
            <a:xfrm>
              <a:off x="127000" y="-38100"/>
              <a:ext cx="152400" cy="225405"/>
            </a:xfrm>
            <a:prstGeom prst="rect">
              <a:avLst/>
            </a:prstGeom>
            <a:noFill/>
            <a:ln>
              <a:noFill/>
            </a:ln>
          </p:spPr>
          <p:txBody>
            <a:bodyPr anchorCtr="0" anchor="ctr" bIns="50800" lIns="50800" spcFirstLastPara="1" rIns="50800" wrap="square" tIns="50800">
              <a:noAutofit/>
            </a:bodyPr>
            <a:lstStyle/>
            <a:p>
              <a:pPr indent="0" lvl="0" marL="0" marR="0" rtl="0" algn="ctr">
                <a:lnSpc>
                  <a:spcPct val="11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1" name="Google Shape;91;p1"/>
          <p:cNvGrpSpPr/>
          <p:nvPr/>
        </p:nvGrpSpPr>
        <p:grpSpPr>
          <a:xfrm>
            <a:off x="10038322" y="0"/>
            <a:ext cx="12503082" cy="10287000"/>
            <a:chOff x="0" y="0"/>
            <a:chExt cx="6184570" cy="5088399"/>
          </a:xfrm>
        </p:grpSpPr>
        <p:sp>
          <p:nvSpPr>
            <p:cNvPr id="92" name="Google Shape;92;p1"/>
            <p:cNvSpPr/>
            <p:nvPr/>
          </p:nvSpPr>
          <p:spPr>
            <a:xfrm>
              <a:off x="0" y="0"/>
              <a:ext cx="6184570" cy="5088399"/>
            </a:xfrm>
            <a:custGeom>
              <a:rect b="b" l="l" r="r" t="t"/>
              <a:pathLst>
                <a:path extrusionOk="0" h="5088399" w="6184570">
                  <a:moveTo>
                    <a:pt x="3433653" y="2544200"/>
                  </a:moveTo>
                  <a:lnTo>
                    <a:pt x="6184570" y="5088399"/>
                  </a:lnTo>
                  <a:lnTo>
                    <a:pt x="2750917" y="5088399"/>
                  </a:lnTo>
                  <a:lnTo>
                    <a:pt x="0" y="2544200"/>
                  </a:lnTo>
                  <a:lnTo>
                    <a:pt x="2750917" y="0"/>
                  </a:lnTo>
                  <a:lnTo>
                    <a:pt x="6184570" y="0"/>
                  </a:lnTo>
                  <a:lnTo>
                    <a:pt x="3433653" y="2544200"/>
                  </a:lnTo>
                  <a:close/>
                </a:path>
              </a:pathLst>
            </a:custGeom>
            <a:solidFill>
              <a:srgbClr val="FFFFFF"/>
            </a:solidFill>
            <a:ln>
              <a:noFill/>
            </a:ln>
          </p:spPr>
        </p:sp>
        <p:sp>
          <p:nvSpPr>
            <p:cNvPr descr="Image for decorative purposes only" id="93" name="Google Shape;93;p1"/>
            <p:cNvSpPr/>
            <p:nvPr/>
          </p:nvSpPr>
          <p:spPr>
            <a:xfrm>
              <a:off x="0" y="0"/>
              <a:ext cx="6184570" cy="5088399"/>
            </a:xfrm>
            <a:custGeom>
              <a:rect b="b" l="l" r="r" t="t"/>
              <a:pathLst>
                <a:path extrusionOk="0" h="5088399" w="6184570">
                  <a:moveTo>
                    <a:pt x="3433653" y="2544200"/>
                  </a:moveTo>
                  <a:lnTo>
                    <a:pt x="6184570" y="5088399"/>
                  </a:lnTo>
                  <a:lnTo>
                    <a:pt x="2750917" y="5088399"/>
                  </a:lnTo>
                  <a:lnTo>
                    <a:pt x="0" y="2544200"/>
                  </a:lnTo>
                  <a:lnTo>
                    <a:pt x="2750917" y="0"/>
                  </a:lnTo>
                  <a:lnTo>
                    <a:pt x="6184570" y="0"/>
                  </a:lnTo>
                  <a:lnTo>
                    <a:pt x="3433653" y="2544200"/>
                  </a:lnTo>
                  <a:close/>
                </a:path>
              </a:pathLst>
            </a:custGeom>
            <a:blipFill rotWithShape="1">
              <a:blip r:embed="rId3">
                <a:alphaModFix/>
              </a:blip>
              <a:stretch>
                <a:fillRect b="0" l="-23487" r="0" t="0"/>
              </a:stretch>
            </a:blipFill>
            <a:ln>
              <a:noFill/>
            </a:ln>
          </p:spPr>
        </p:sp>
      </p:grpSp>
      <p:grpSp>
        <p:nvGrpSpPr>
          <p:cNvPr id="94" name="Google Shape;94;p1"/>
          <p:cNvGrpSpPr/>
          <p:nvPr/>
        </p:nvGrpSpPr>
        <p:grpSpPr>
          <a:xfrm>
            <a:off x="12511943" y="6096235"/>
            <a:ext cx="7555842" cy="4661076"/>
            <a:chOff x="0" y="-38100"/>
            <a:chExt cx="406400" cy="250702"/>
          </a:xfrm>
        </p:grpSpPr>
        <p:sp>
          <p:nvSpPr>
            <p:cNvPr id="95" name="Google Shape;95;p1"/>
            <p:cNvSpPr/>
            <p:nvPr/>
          </p:nvSpPr>
          <p:spPr>
            <a:xfrm>
              <a:off x="0" y="0"/>
              <a:ext cx="406400" cy="212602"/>
            </a:xfrm>
            <a:custGeom>
              <a:rect b="b" l="l" r="r" t="t"/>
              <a:pathLst>
                <a:path extrusionOk="0" h="212602" w="406400">
                  <a:moveTo>
                    <a:pt x="203200" y="0"/>
                  </a:moveTo>
                  <a:lnTo>
                    <a:pt x="203200" y="0"/>
                  </a:lnTo>
                  <a:lnTo>
                    <a:pt x="406400" y="212602"/>
                  </a:lnTo>
                  <a:lnTo>
                    <a:pt x="0" y="212602"/>
                  </a:lnTo>
                  <a:lnTo>
                    <a:pt x="203200" y="0"/>
                  </a:lnTo>
                  <a:close/>
                </a:path>
              </a:pathLst>
            </a:custGeom>
            <a:solidFill>
              <a:srgbClr val="000000">
                <a:alpha val="80000"/>
              </a:srgbClr>
            </a:solidFill>
            <a:ln cap="sq" cmpd="sng" w="9525">
              <a:solidFill>
                <a:srgbClr val="FFFFFF">
                  <a:alpha val="80000"/>
                </a:srgbClr>
              </a:solidFill>
              <a:prstDash val="solid"/>
              <a:miter lim="8000"/>
              <a:headEnd len="sm" w="sm" type="none"/>
              <a:tailEnd len="sm" w="sm" type="none"/>
            </a:ln>
          </p:spPr>
        </p:sp>
        <p:sp>
          <p:nvSpPr>
            <p:cNvPr id="96" name="Google Shape;96;p1"/>
            <p:cNvSpPr txBox="1"/>
            <p:nvPr/>
          </p:nvSpPr>
          <p:spPr>
            <a:xfrm>
              <a:off x="127000" y="-38100"/>
              <a:ext cx="152400" cy="250702"/>
            </a:xfrm>
            <a:prstGeom prst="rect">
              <a:avLst/>
            </a:prstGeom>
            <a:noFill/>
            <a:ln>
              <a:noFill/>
            </a:ln>
          </p:spPr>
          <p:txBody>
            <a:bodyPr anchorCtr="0" anchor="ctr" bIns="50800" lIns="50800" spcFirstLastPara="1" rIns="50800" wrap="square" tIns="50800">
              <a:noAutofit/>
            </a:bodyPr>
            <a:lstStyle/>
            <a:p>
              <a:pPr indent="0" lvl="0" marL="0" marR="0" rtl="0" algn="ctr">
                <a:lnSpc>
                  <a:spcPct val="11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97" name="Google Shape;97;p1"/>
          <p:cNvSpPr/>
          <p:nvPr/>
        </p:nvSpPr>
        <p:spPr>
          <a:xfrm flipH="1" rot="10800000">
            <a:off x="-3213316" y="9201958"/>
            <a:ext cx="16243898" cy="5188395"/>
          </a:xfrm>
          <a:custGeom>
            <a:rect b="b" l="l" r="r" t="t"/>
            <a:pathLst>
              <a:path extrusionOk="0" h="5188395" w="16243898">
                <a:moveTo>
                  <a:pt x="16243898" y="0"/>
                </a:moveTo>
                <a:lnTo>
                  <a:pt x="0" y="0"/>
                </a:lnTo>
                <a:lnTo>
                  <a:pt x="0" y="5188395"/>
                </a:lnTo>
                <a:lnTo>
                  <a:pt x="16243898" y="5188395"/>
                </a:lnTo>
                <a:lnTo>
                  <a:pt x="16243898" y="0"/>
                </a:lnTo>
                <a:close/>
              </a:path>
            </a:pathLst>
          </a:custGeom>
          <a:blipFill rotWithShape="1">
            <a:blip r:embed="rId4">
              <a:alphaModFix amt="49000"/>
            </a:blip>
            <a:stretch>
              <a:fillRect b="0" l="0" r="0" t="0"/>
            </a:stretch>
          </a:blipFill>
          <a:ln>
            <a:noFill/>
          </a:ln>
        </p:spPr>
      </p:sp>
      <p:sp>
        <p:nvSpPr>
          <p:cNvPr descr="Ohio Manufacturers' Association logo" id="98" name="Google Shape;98;p1"/>
          <p:cNvSpPr/>
          <p:nvPr/>
        </p:nvSpPr>
        <p:spPr>
          <a:xfrm>
            <a:off x="1002224" y="1076515"/>
            <a:ext cx="4430723" cy="1616615"/>
          </a:xfrm>
          <a:custGeom>
            <a:rect b="b" l="l" r="r" t="t"/>
            <a:pathLst>
              <a:path extrusionOk="0" h="1616615" w="4430723">
                <a:moveTo>
                  <a:pt x="0" y="0"/>
                </a:moveTo>
                <a:lnTo>
                  <a:pt x="4430723" y="0"/>
                </a:lnTo>
                <a:lnTo>
                  <a:pt x="4430723" y="1616615"/>
                </a:lnTo>
                <a:lnTo>
                  <a:pt x="0" y="1616615"/>
                </a:lnTo>
                <a:lnTo>
                  <a:pt x="0" y="0"/>
                </a:lnTo>
                <a:close/>
              </a:path>
            </a:pathLst>
          </a:custGeom>
          <a:blipFill rotWithShape="1">
            <a:blip r:embed="rId5">
              <a:alphaModFix/>
            </a:blip>
            <a:stretch>
              <a:fillRect b="0" l="0" r="0" t="0"/>
            </a:stretch>
          </a:blipFill>
          <a:ln>
            <a:noFill/>
          </a:ln>
        </p:spPr>
      </p:sp>
      <p:cxnSp>
        <p:nvCxnSpPr>
          <p:cNvPr id="99" name="Google Shape;99;p1"/>
          <p:cNvCxnSpPr/>
          <p:nvPr/>
        </p:nvCxnSpPr>
        <p:spPr>
          <a:xfrm flipH="1" rot="10800000">
            <a:off x="10038323" y="-305707"/>
            <a:ext cx="5877563" cy="5449207"/>
          </a:xfrm>
          <a:prstGeom prst="straightConnector1">
            <a:avLst/>
          </a:prstGeom>
          <a:noFill/>
          <a:ln cap="flat" cmpd="sng" w="9525">
            <a:solidFill>
              <a:srgbClr val="FFFFFF"/>
            </a:solidFill>
            <a:prstDash val="solid"/>
            <a:round/>
            <a:headEnd len="sm" w="sm" type="none"/>
            <a:tailEnd len="sm" w="sm" type="none"/>
          </a:ln>
        </p:spPr>
      </p:cxnSp>
      <p:cxnSp>
        <p:nvCxnSpPr>
          <p:cNvPr id="100" name="Google Shape;100;p1"/>
          <p:cNvCxnSpPr/>
          <p:nvPr/>
        </p:nvCxnSpPr>
        <p:spPr>
          <a:xfrm flipH="1" rot="10800000">
            <a:off x="16979994" y="-273156"/>
            <a:ext cx="5859735" cy="5416656"/>
          </a:xfrm>
          <a:prstGeom prst="straightConnector1">
            <a:avLst/>
          </a:prstGeom>
          <a:noFill/>
          <a:ln cap="flat" cmpd="sng" w="9525">
            <a:solidFill>
              <a:srgbClr val="FFFFFF"/>
            </a:solidFill>
            <a:prstDash val="solid"/>
            <a:round/>
            <a:headEnd len="sm" w="sm" type="none"/>
            <a:tailEnd len="sm" w="sm" type="none"/>
          </a:ln>
        </p:spPr>
      </p:cxnSp>
      <p:cxnSp>
        <p:nvCxnSpPr>
          <p:cNvPr id="101" name="Google Shape;101;p1"/>
          <p:cNvCxnSpPr/>
          <p:nvPr/>
        </p:nvCxnSpPr>
        <p:spPr>
          <a:xfrm rot="10800000">
            <a:off x="16979994" y="5143500"/>
            <a:ext cx="1614861" cy="1500503"/>
          </a:xfrm>
          <a:prstGeom prst="straightConnector1">
            <a:avLst/>
          </a:prstGeom>
          <a:noFill/>
          <a:ln cap="flat" cmpd="sng" w="9525">
            <a:solidFill>
              <a:srgbClr val="FFFFFF"/>
            </a:solidFill>
            <a:prstDash val="solid"/>
            <a:round/>
            <a:headEnd len="sm" w="sm" type="none"/>
            <a:tailEnd len="sm" w="sm" type="none"/>
          </a:ln>
        </p:spPr>
      </p:cxnSp>
      <p:sp>
        <p:nvSpPr>
          <p:cNvPr id="102" name="Google Shape;102;p1"/>
          <p:cNvSpPr txBox="1"/>
          <p:nvPr/>
        </p:nvSpPr>
        <p:spPr>
          <a:xfrm>
            <a:off x="1311937" y="6418678"/>
            <a:ext cx="8710068" cy="1077218"/>
          </a:xfrm>
          <a:prstGeom prst="rect">
            <a:avLst/>
          </a:prstGeom>
          <a:noFill/>
          <a:ln>
            <a:noFill/>
          </a:ln>
        </p:spPr>
        <p:txBody>
          <a:bodyPr anchorCtr="0" anchor="t" bIns="0" lIns="0" spcFirstLastPara="1" rIns="0" wrap="square" tIns="0">
            <a:spAutoFit/>
          </a:bodyPr>
          <a:lstStyle/>
          <a:p>
            <a:pPr indent="0" lvl="0" marL="0" marR="0" rtl="0" algn="ctr">
              <a:lnSpc>
                <a:spcPct val="116194"/>
              </a:lnSpc>
              <a:spcBef>
                <a:spcPts val="0"/>
              </a:spcBef>
              <a:spcAft>
                <a:spcPts val="0"/>
              </a:spcAft>
              <a:buNone/>
            </a:pPr>
            <a:r>
              <a:rPr b="1" i="0" lang="en-US" sz="3600" u="none" cap="none" strike="noStrike">
                <a:solidFill>
                  <a:schemeClr val="dk1"/>
                </a:solidFill>
                <a:latin typeface="Arial Rounded"/>
                <a:ea typeface="Arial Rounded"/>
                <a:cs typeface="Arial Rounded"/>
                <a:sym typeface="Arial Rounded"/>
              </a:rPr>
              <a:t>Innovations, Technology, and Solutions in Today’s Advanced Manufacturing</a:t>
            </a:r>
            <a:endParaRPr b="1" i="0" sz="3600" u="none" cap="none" strike="noStrike">
              <a:solidFill>
                <a:schemeClr val="dk1"/>
              </a:solidFill>
              <a:latin typeface="Arial Rounded"/>
              <a:ea typeface="Arial Rounded"/>
              <a:cs typeface="Arial Rounded"/>
              <a:sym typeface="Arial Rounded"/>
            </a:endParaRPr>
          </a:p>
        </p:txBody>
      </p:sp>
      <p:sp>
        <p:nvSpPr>
          <p:cNvPr id="103" name="Google Shape;103;p1"/>
          <p:cNvSpPr txBox="1"/>
          <p:nvPr/>
        </p:nvSpPr>
        <p:spPr>
          <a:xfrm>
            <a:off x="1758589" y="3750325"/>
            <a:ext cx="7422000" cy="1917600"/>
          </a:xfrm>
          <a:prstGeom prst="rect">
            <a:avLst/>
          </a:prstGeom>
          <a:noFill/>
          <a:ln>
            <a:noFill/>
          </a:ln>
        </p:spPr>
        <p:txBody>
          <a:bodyPr anchorCtr="0" anchor="t" bIns="0" lIns="0" spcFirstLastPara="1" rIns="0" wrap="square" tIns="0">
            <a:spAutoFit/>
          </a:bodyPr>
          <a:lstStyle/>
          <a:p>
            <a:pPr indent="0" lvl="0" marL="0" marR="0" rtl="0" algn="r">
              <a:lnSpc>
                <a:spcPct val="77862"/>
              </a:lnSpc>
              <a:spcBef>
                <a:spcPts val="0"/>
              </a:spcBef>
              <a:spcAft>
                <a:spcPts val="0"/>
              </a:spcAft>
              <a:buNone/>
            </a:pPr>
            <a:r>
              <a:rPr b="1" i="0" lang="en-US" sz="8000" u="none" cap="none" strike="noStrike">
                <a:solidFill>
                  <a:srgbClr val="000000"/>
                </a:solidFill>
                <a:latin typeface="Arial"/>
                <a:ea typeface="Arial"/>
                <a:cs typeface="Arial"/>
                <a:sym typeface="Arial"/>
              </a:rPr>
              <a:t>Ohio’s Future is Made Here</a:t>
            </a:r>
            <a:endParaRPr/>
          </a:p>
        </p:txBody>
      </p:sp>
      <p:sp>
        <p:nvSpPr>
          <p:cNvPr id="104" name="Google Shape;104;p1"/>
          <p:cNvSpPr txBox="1"/>
          <p:nvPr/>
        </p:nvSpPr>
        <p:spPr>
          <a:xfrm>
            <a:off x="4141200" y="7656375"/>
            <a:ext cx="2656800" cy="49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libri"/>
                <a:ea typeface="Calibri"/>
                <a:cs typeface="Calibri"/>
                <a:sym typeface="Calibri"/>
              </a:rPr>
              <a:t>Presentation 1</a:t>
            </a:r>
            <a:endParaRPr sz="320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11"/>
          <p:cNvSpPr/>
          <p:nvPr/>
        </p:nvSpPr>
        <p:spPr>
          <a:xfrm>
            <a:off x="0" y="0"/>
            <a:ext cx="18288000" cy="1457325"/>
          </a:xfrm>
          <a:prstGeom prst="rect">
            <a:avLst/>
          </a:prstGeom>
          <a:solidFill>
            <a:srgbClr val="1F1B1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1"/>
          <p:cNvSpPr/>
          <p:nvPr/>
        </p:nvSpPr>
        <p:spPr>
          <a:xfrm flipH="1">
            <a:off x="-2708527" y="9942128"/>
            <a:ext cx="14008160" cy="4474287"/>
          </a:xfrm>
          <a:custGeom>
            <a:rect b="b" l="l" r="r" t="t"/>
            <a:pathLst>
              <a:path extrusionOk="0" h="4474287" w="14008160">
                <a:moveTo>
                  <a:pt x="0" y="4474287"/>
                </a:moveTo>
                <a:lnTo>
                  <a:pt x="14008160" y="4474287"/>
                </a:lnTo>
                <a:lnTo>
                  <a:pt x="14008160" y="0"/>
                </a:lnTo>
                <a:lnTo>
                  <a:pt x="0" y="0"/>
                </a:lnTo>
                <a:lnTo>
                  <a:pt x="0" y="4474287"/>
                </a:lnTo>
                <a:close/>
              </a:path>
            </a:pathLst>
          </a:custGeom>
          <a:blipFill rotWithShape="1">
            <a:blip r:embed="rId3">
              <a:alphaModFix amt="28000"/>
            </a:blip>
            <a:stretch>
              <a:fillRect b="0" l="0" r="0" t="0"/>
            </a:stretch>
          </a:blipFill>
          <a:ln>
            <a:noFill/>
          </a:ln>
        </p:spPr>
      </p:sp>
      <p:grpSp>
        <p:nvGrpSpPr>
          <p:cNvPr id="257" name="Google Shape;257;p11"/>
          <p:cNvGrpSpPr/>
          <p:nvPr/>
        </p:nvGrpSpPr>
        <p:grpSpPr>
          <a:xfrm>
            <a:off x="-213326" y="884039"/>
            <a:ext cx="11512960" cy="1025708"/>
            <a:chOff x="0" y="-38100"/>
            <a:chExt cx="3032220" cy="270145"/>
          </a:xfrm>
        </p:grpSpPr>
        <p:sp>
          <p:nvSpPr>
            <p:cNvPr id="258" name="Google Shape;258;p11"/>
            <p:cNvSpPr/>
            <p:nvPr/>
          </p:nvSpPr>
          <p:spPr>
            <a:xfrm>
              <a:off x="0" y="0"/>
              <a:ext cx="3032220" cy="232045"/>
            </a:xfrm>
            <a:custGeom>
              <a:rect b="b" l="l" r="r" t="t"/>
              <a:pathLst>
                <a:path extrusionOk="0" h="232045" w="3032220">
                  <a:moveTo>
                    <a:pt x="0" y="0"/>
                  </a:moveTo>
                  <a:lnTo>
                    <a:pt x="3032220" y="0"/>
                  </a:lnTo>
                  <a:lnTo>
                    <a:pt x="3032220" y="232045"/>
                  </a:lnTo>
                  <a:lnTo>
                    <a:pt x="0" y="232045"/>
                  </a:lnTo>
                  <a:close/>
                </a:path>
              </a:pathLst>
            </a:custGeom>
            <a:solidFill>
              <a:srgbClr val="DE791C"/>
            </a:solidFill>
            <a:ln>
              <a:noFill/>
            </a:ln>
          </p:spPr>
        </p:sp>
        <p:sp>
          <p:nvSpPr>
            <p:cNvPr id="259" name="Google Shape;259;p11"/>
            <p:cNvSpPr txBox="1"/>
            <p:nvPr/>
          </p:nvSpPr>
          <p:spPr>
            <a:xfrm>
              <a:off x="0" y="-38100"/>
              <a:ext cx="3032220" cy="27014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60" name="Google Shape;260;p11"/>
          <p:cNvGrpSpPr/>
          <p:nvPr/>
        </p:nvGrpSpPr>
        <p:grpSpPr>
          <a:xfrm>
            <a:off x="10859110" y="1028700"/>
            <a:ext cx="881047" cy="881047"/>
            <a:chOff x="0" y="0"/>
            <a:chExt cx="812800" cy="812800"/>
          </a:xfrm>
        </p:grpSpPr>
        <p:sp>
          <p:nvSpPr>
            <p:cNvPr id="261" name="Google Shape;261;p11"/>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F7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1"/>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63" name="Google Shape;263;p11"/>
          <p:cNvSpPr/>
          <p:nvPr/>
        </p:nvSpPr>
        <p:spPr>
          <a:xfrm rot="5400000">
            <a:off x="16455373" y="-87586"/>
            <a:ext cx="1060016" cy="1235189"/>
          </a:xfrm>
          <a:custGeom>
            <a:rect b="b" l="l" r="r" t="t"/>
            <a:pathLst>
              <a:path extrusionOk="0" h="1235189" w="1060016">
                <a:moveTo>
                  <a:pt x="0" y="0"/>
                </a:moveTo>
                <a:lnTo>
                  <a:pt x="1060017" y="0"/>
                </a:lnTo>
                <a:lnTo>
                  <a:pt x="1060017" y="1235188"/>
                </a:lnTo>
                <a:lnTo>
                  <a:pt x="0" y="1235188"/>
                </a:lnTo>
                <a:lnTo>
                  <a:pt x="0" y="0"/>
                </a:lnTo>
                <a:close/>
              </a:path>
            </a:pathLst>
          </a:custGeom>
          <a:blipFill rotWithShape="1">
            <a:blip r:embed="rId4">
              <a:alphaModFix/>
            </a:blip>
            <a:stretch>
              <a:fillRect b="0" l="0" r="0" t="0"/>
            </a:stretch>
          </a:blipFill>
          <a:ln>
            <a:noFill/>
          </a:ln>
        </p:spPr>
      </p:sp>
      <p:sp>
        <p:nvSpPr>
          <p:cNvPr id="264" name="Google Shape;264;p11"/>
          <p:cNvSpPr/>
          <p:nvPr/>
        </p:nvSpPr>
        <p:spPr>
          <a:xfrm>
            <a:off x="13132092" y="183555"/>
            <a:ext cx="2819702" cy="1028810"/>
          </a:xfrm>
          <a:custGeom>
            <a:rect b="b" l="l" r="r" t="t"/>
            <a:pathLst>
              <a:path extrusionOk="0" h="1028810" w="2819702">
                <a:moveTo>
                  <a:pt x="0" y="0"/>
                </a:moveTo>
                <a:lnTo>
                  <a:pt x="2819702" y="0"/>
                </a:lnTo>
                <a:lnTo>
                  <a:pt x="2819702" y="1028810"/>
                </a:lnTo>
                <a:lnTo>
                  <a:pt x="0" y="1028810"/>
                </a:lnTo>
                <a:lnTo>
                  <a:pt x="0" y="0"/>
                </a:lnTo>
                <a:close/>
              </a:path>
            </a:pathLst>
          </a:custGeom>
          <a:blipFill rotWithShape="1">
            <a:blip r:embed="rId5">
              <a:alphaModFix/>
            </a:blip>
            <a:stretch>
              <a:fillRect b="0" l="0" r="0" t="0"/>
            </a:stretch>
          </a:blipFill>
          <a:ln>
            <a:noFill/>
          </a:ln>
        </p:spPr>
      </p:sp>
      <p:sp>
        <p:nvSpPr>
          <p:cNvPr id="265" name="Google Shape;265;p11"/>
          <p:cNvSpPr txBox="1"/>
          <p:nvPr/>
        </p:nvSpPr>
        <p:spPr>
          <a:xfrm>
            <a:off x="1357107" y="1126640"/>
            <a:ext cx="9501900" cy="523200"/>
          </a:xfrm>
          <a:prstGeom prst="rect">
            <a:avLst/>
          </a:prstGeom>
          <a:noFill/>
          <a:ln>
            <a:noFill/>
          </a:ln>
        </p:spPr>
        <p:txBody>
          <a:bodyPr anchorCtr="0" anchor="t" bIns="0" lIns="0" spcFirstLastPara="1" rIns="0" wrap="square" tIns="0">
            <a:spAutoFit/>
          </a:bodyPr>
          <a:lstStyle/>
          <a:p>
            <a:pPr indent="0" lvl="0" marL="0" marR="0" rtl="0" algn="l">
              <a:lnSpc>
                <a:spcPct val="140011"/>
              </a:lnSpc>
              <a:spcBef>
                <a:spcPts val="0"/>
              </a:spcBef>
              <a:spcAft>
                <a:spcPts val="0"/>
              </a:spcAft>
              <a:buNone/>
            </a:pPr>
            <a:r>
              <a:rPr b="1" lang="en-US" sz="3399">
                <a:solidFill>
                  <a:srgbClr val="FFFFFF"/>
                </a:solidFill>
                <a:latin typeface="Arimo"/>
                <a:ea typeface="Arimo"/>
                <a:cs typeface="Arimo"/>
                <a:sym typeface="Arimo"/>
              </a:rPr>
              <a:t>Penny Flipping Flow </a:t>
            </a:r>
            <a:r>
              <a:rPr b="1" lang="en-US" sz="3399">
                <a:solidFill>
                  <a:srgbClr val="FFFFFF"/>
                </a:solidFill>
                <a:latin typeface="Arimo"/>
                <a:ea typeface="Arimo"/>
                <a:cs typeface="Arimo"/>
                <a:sym typeface="Arimo"/>
              </a:rPr>
              <a:t>Activity</a:t>
            </a:r>
            <a:endParaRPr/>
          </a:p>
        </p:txBody>
      </p:sp>
      <p:pic>
        <p:nvPicPr>
          <p:cNvPr descr="Pennies (Provided by Getty Images)" id="266" name="Google Shape;266;p11"/>
          <p:cNvPicPr preferRelativeResize="0"/>
          <p:nvPr/>
        </p:nvPicPr>
        <p:blipFill>
          <a:blip r:embed="rId6">
            <a:alphaModFix/>
          </a:blip>
          <a:stretch>
            <a:fillRect/>
          </a:stretch>
        </p:blipFill>
        <p:spPr>
          <a:xfrm>
            <a:off x="13555175" y="6952475"/>
            <a:ext cx="4732826" cy="3154474"/>
          </a:xfrm>
          <a:prstGeom prst="rect">
            <a:avLst/>
          </a:prstGeom>
          <a:noFill/>
          <a:ln>
            <a:noFill/>
          </a:ln>
        </p:spPr>
      </p:pic>
      <p:sp>
        <p:nvSpPr>
          <p:cNvPr id="267" name="Google Shape;267;p11"/>
          <p:cNvSpPr txBox="1"/>
          <p:nvPr/>
        </p:nvSpPr>
        <p:spPr>
          <a:xfrm>
            <a:off x="523175" y="2316500"/>
            <a:ext cx="15428700" cy="68589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Clr>
                <a:schemeClr val="dk1"/>
              </a:buClr>
              <a:buSzPts val="1100"/>
              <a:buFont typeface="Arial"/>
              <a:buNone/>
            </a:pPr>
            <a:r>
              <a:rPr b="1" i="0" lang="en-US" sz="3600" u="none" cap="none" strike="noStrike">
                <a:solidFill>
                  <a:schemeClr val="dk1"/>
                </a:solidFill>
                <a:highlight>
                  <a:srgbClr val="FFFFFF"/>
                </a:highlight>
                <a:latin typeface="Calibri"/>
                <a:ea typeface="Calibri"/>
                <a:cs typeface="Calibri"/>
                <a:sym typeface="Calibri"/>
              </a:rPr>
              <a:t>1. </a:t>
            </a:r>
            <a:r>
              <a:rPr b="1" lang="en-US" sz="3600">
                <a:solidFill>
                  <a:schemeClr val="dk1"/>
                </a:solidFill>
                <a:highlight>
                  <a:srgbClr val="FFFFFF"/>
                </a:highlight>
                <a:latin typeface="Calibri"/>
                <a:ea typeface="Calibri"/>
                <a:cs typeface="Calibri"/>
                <a:sym typeface="Calibri"/>
              </a:rPr>
              <a:t>Round 1 – Large Batch:</a:t>
            </a:r>
            <a:endParaRPr b="1" sz="3600">
              <a:solidFill>
                <a:schemeClr val="dk1"/>
              </a:solidFill>
              <a:highlight>
                <a:srgbClr val="FFFFFF"/>
              </a:highlight>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lang="en-US" sz="3400">
                <a:solidFill>
                  <a:schemeClr val="dk1"/>
                </a:solidFill>
                <a:highlight>
                  <a:srgbClr val="FFFFFF"/>
                </a:highlight>
                <a:latin typeface="Calibri"/>
                <a:ea typeface="Calibri"/>
                <a:cs typeface="Calibri"/>
                <a:sym typeface="Calibri"/>
              </a:rPr>
              <a:t>The first person will have a batch of 10 pennies.</a:t>
            </a:r>
            <a:br>
              <a:rPr lang="en-US" sz="3400">
                <a:solidFill>
                  <a:schemeClr val="dk1"/>
                </a:solidFill>
                <a:highlight>
                  <a:srgbClr val="FFFFFF"/>
                </a:highlight>
                <a:latin typeface="Calibri"/>
                <a:ea typeface="Calibri"/>
                <a:cs typeface="Calibri"/>
                <a:sym typeface="Calibri"/>
              </a:rPr>
            </a:br>
            <a:r>
              <a:rPr lang="en-US" sz="3400">
                <a:solidFill>
                  <a:schemeClr val="dk1"/>
                </a:solidFill>
                <a:highlight>
                  <a:srgbClr val="FFFFFF"/>
                </a:highlight>
                <a:latin typeface="Calibri"/>
                <a:ea typeface="Calibri"/>
                <a:cs typeface="Calibri"/>
                <a:sym typeface="Calibri"/>
              </a:rPr>
              <a:t>In your groups, each person must flip all 10 pennies before passing them on. Time the round and record the results.</a:t>
            </a:r>
            <a:endParaRPr sz="3400">
              <a:solidFill>
                <a:schemeClr val="dk1"/>
              </a:solidFill>
              <a:highlight>
                <a:srgbClr val="FFFFFF"/>
              </a:highlight>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b="1" lang="en-US" sz="3600">
                <a:solidFill>
                  <a:schemeClr val="dk1"/>
                </a:solidFill>
                <a:highlight>
                  <a:srgbClr val="FFFFFF"/>
                </a:highlight>
                <a:latin typeface="Calibri"/>
                <a:ea typeface="Calibri"/>
                <a:cs typeface="Calibri"/>
                <a:sym typeface="Calibri"/>
              </a:rPr>
              <a:t>2. Round 2 – Smaller Batch:</a:t>
            </a:r>
            <a:br>
              <a:rPr lang="en-US" sz="3400">
                <a:solidFill>
                  <a:schemeClr val="dk1"/>
                </a:solidFill>
                <a:highlight>
                  <a:srgbClr val="FFFFFF"/>
                </a:highlight>
                <a:latin typeface="Calibri"/>
                <a:ea typeface="Calibri"/>
                <a:cs typeface="Calibri"/>
                <a:sym typeface="Calibri"/>
              </a:rPr>
            </a:br>
            <a:r>
              <a:rPr lang="en-US" sz="3400">
                <a:solidFill>
                  <a:schemeClr val="dk1"/>
                </a:solidFill>
                <a:highlight>
                  <a:srgbClr val="FFFFFF"/>
                </a:highlight>
                <a:latin typeface="Calibri"/>
                <a:ea typeface="Calibri"/>
                <a:cs typeface="Calibri"/>
                <a:sym typeface="Calibri"/>
              </a:rPr>
              <a:t>Repeat the process, but reduce the batch size to 5 pennies (remove 5 pennies from the collection). Record the time and results again.</a:t>
            </a:r>
            <a:endParaRPr sz="3400">
              <a:solidFill>
                <a:schemeClr val="dk1"/>
              </a:solidFill>
              <a:highlight>
                <a:srgbClr val="FFFFFF"/>
              </a:highlight>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b="1" lang="en-US" sz="3600">
                <a:solidFill>
                  <a:schemeClr val="dk1"/>
                </a:solidFill>
                <a:highlight>
                  <a:srgbClr val="FFFFFF"/>
                </a:highlight>
                <a:latin typeface="Calibri"/>
                <a:ea typeface="Calibri"/>
                <a:cs typeface="Calibri"/>
                <a:sym typeface="Calibri"/>
              </a:rPr>
              <a:t>3. Round 3 – One-Piece Flow:</a:t>
            </a:r>
            <a:br>
              <a:rPr lang="en-US" sz="3400">
                <a:solidFill>
                  <a:schemeClr val="dk1"/>
                </a:solidFill>
                <a:highlight>
                  <a:srgbClr val="FFFFFF"/>
                </a:highlight>
                <a:latin typeface="Calibri"/>
                <a:ea typeface="Calibri"/>
                <a:cs typeface="Calibri"/>
                <a:sym typeface="Calibri"/>
              </a:rPr>
            </a:br>
            <a:r>
              <a:rPr lang="en-US" sz="3400">
                <a:solidFill>
                  <a:schemeClr val="dk1"/>
                </a:solidFill>
                <a:highlight>
                  <a:srgbClr val="FFFFFF"/>
                </a:highlight>
                <a:latin typeface="Calibri"/>
                <a:ea typeface="Calibri"/>
                <a:cs typeface="Calibri"/>
                <a:sym typeface="Calibri"/>
              </a:rPr>
              <a:t>Repeat with a batch size of 1 penny (true one-piece flow). Time and record results.</a:t>
            </a:r>
            <a:endParaRPr sz="3400">
              <a:solidFill>
                <a:schemeClr val="dk1"/>
              </a:solidFill>
              <a:highlight>
                <a:srgbClr val="FFFFFF"/>
              </a:highlight>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b="1" lang="en-US" sz="3400">
                <a:solidFill>
                  <a:schemeClr val="dk1"/>
                </a:solidFill>
                <a:highlight>
                  <a:srgbClr val="FFFFFF"/>
                </a:highlight>
                <a:latin typeface="Calibri"/>
                <a:ea typeface="Calibri"/>
                <a:cs typeface="Calibri"/>
                <a:sym typeface="Calibri"/>
              </a:rPr>
              <a:t>4. Report your recordings to the whole class.</a:t>
            </a:r>
            <a:endParaRPr b="1" sz="3400">
              <a:solidFill>
                <a:schemeClr val="dk1"/>
              </a:solidFill>
              <a:highlight>
                <a:srgbClr val="FFFFFF"/>
              </a:highlight>
              <a:latin typeface="Calibri"/>
              <a:ea typeface="Calibri"/>
              <a:cs typeface="Calibri"/>
              <a:sym typeface="Calibri"/>
            </a:endParaRPr>
          </a:p>
          <a:p>
            <a:pPr indent="0" lvl="0" marL="0" rtl="0" algn="l">
              <a:lnSpc>
                <a:spcPct val="115000"/>
              </a:lnSpc>
              <a:spcBef>
                <a:spcPts val="1200"/>
              </a:spcBef>
              <a:spcAft>
                <a:spcPts val="1200"/>
              </a:spcAft>
              <a:buClr>
                <a:schemeClr val="dk1"/>
              </a:buClr>
              <a:buSzPts val="1100"/>
              <a:buFont typeface="Arial"/>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12"/>
          <p:cNvSpPr/>
          <p:nvPr/>
        </p:nvSpPr>
        <p:spPr>
          <a:xfrm>
            <a:off x="0" y="0"/>
            <a:ext cx="18288000" cy="1457325"/>
          </a:xfrm>
          <a:prstGeom prst="rect">
            <a:avLst/>
          </a:prstGeom>
          <a:solidFill>
            <a:srgbClr val="1F1B1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12"/>
          <p:cNvSpPr/>
          <p:nvPr/>
        </p:nvSpPr>
        <p:spPr>
          <a:xfrm flipH="1">
            <a:off x="-2708527" y="9942128"/>
            <a:ext cx="14008160" cy="4474287"/>
          </a:xfrm>
          <a:custGeom>
            <a:rect b="b" l="l" r="r" t="t"/>
            <a:pathLst>
              <a:path extrusionOk="0" h="4474287" w="14008160">
                <a:moveTo>
                  <a:pt x="0" y="4474287"/>
                </a:moveTo>
                <a:lnTo>
                  <a:pt x="14008160" y="4474287"/>
                </a:lnTo>
                <a:lnTo>
                  <a:pt x="14008160" y="0"/>
                </a:lnTo>
                <a:lnTo>
                  <a:pt x="0" y="0"/>
                </a:lnTo>
                <a:lnTo>
                  <a:pt x="0" y="4474287"/>
                </a:lnTo>
                <a:close/>
              </a:path>
            </a:pathLst>
          </a:custGeom>
          <a:blipFill rotWithShape="1">
            <a:blip r:embed="rId3">
              <a:alphaModFix amt="28000"/>
            </a:blip>
            <a:stretch>
              <a:fillRect b="0" l="0" r="0" t="0"/>
            </a:stretch>
          </a:blipFill>
          <a:ln>
            <a:noFill/>
          </a:ln>
        </p:spPr>
      </p:sp>
      <p:grpSp>
        <p:nvGrpSpPr>
          <p:cNvPr id="275" name="Google Shape;275;p12"/>
          <p:cNvGrpSpPr/>
          <p:nvPr/>
        </p:nvGrpSpPr>
        <p:grpSpPr>
          <a:xfrm>
            <a:off x="-213326" y="884039"/>
            <a:ext cx="11512960" cy="1025708"/>
            <a:chOff x="0" y="-38100"/>
            <a:chExt cx="3032220" cy="270145"/>
          </a:xfrm>
        </p:grpSpPr>
        <p:sp>
          <p:nvSpPr>
            <p:cNvPr id="276" name="Google Shape;276;p12"/>
            <p:cNvSpPr/>
            <p:nvPr/>
          </p:nvSpPr>
          <p:spPr>
            <a:xfrm>
              <a:off x="0" y="0"/>
              <a:ext cx="3032220" cy="232045"/>
            </a:xfrm>
            <a:custGeom>
              <a:rect b="b" l="l" r="r" t="t"/>
              <a:pathLst>
                <a:path extrusionOk="0" h="232045" w="3032220">
                  <a:moveTo>
                    <a:pt x="0" y="0"/>
                  </a:moveTo>
                  <a:lnTo>
                    <a:pt x="3032220" y="0"/>
                  </a:lnTo>
                  <a:lnTo>
                    <a:pt x="3032220" y="232045"/>
                  </a:lnTo>
                  <a:lnTo>
                    <a:pt x="0" y="232045"/>
                  </a:lnTo>
                  <a:close/>
                </a:path>
              </a:pathLst>
            </a:custGeom>
            <a:solidFill>
              <a:srgbClr val="DE791C"/>
            </a:solidFill>
            <a:ln>
              <a:noFill/>
            </a:ln>
          </p:spPr>
        </p:sp>
        <p:sp>
          <p:nvSpPr>
            <p:cNvPr id="277" name="Google Shape;277;p12"/>
            <p:cNvSpPr txBox="1"/>
            <p:nvPr/>
          </p:nvSpPr>
          <p:spPr>
            <a:xfrm>
              <a:off x="0" y="-38100"/>
              <a:ext cx="3032220" cy="27014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78" name="Google Shape;278;p12"/>
          <p:cNvGrpSpPr/>
          <p:nvPr/>
        </p:nvGrpSpPr>
        <p:grpSpPr>
          <a:xfrm>
            <a:off x="10859110" y="1028700"/>
            <a:ext cx="881047" cy="881047"/>
            <a:chOff x="0" y="0"/>
            <a:chExt cx="812800" cy="812800"/>
          </a:xfrm>
        </p:grpSpPr>
        <p:sp>
          <p:nvSpPr>
            <p:cNvPr id="279" name="Google Shape;279;p12"/>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F7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12"/>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81" name="Google Shape;281;p12"/>
          <p:cNvSpPr/>
          <p:nvPr/>
        </p:nvSpPr>
        <p:spPr>
          <a:xfrm rot="5400000">
            <a:off x="16455373" y="-87586"/>
            <a:ext cx="1060016" cy="1235189"/>
          </a:xfrm>
          <a:custGeom>
            <a:rect b="b" l="l" r="r" t="t"/>
            <a:pathLst>
              <a:path extrusionOk="0" h="1235189" w="1060016">
                <a:moveTo>
                  <a:pt x="0" y="0"/>
                </a:moveTo>
                <a:lnTo>
                  <a:pt x="1060017" y="0"/>
                </a:lnTo>
                <a:lnTo>
                  <a:pt x="1060017" y="1235188"/>
                </a:lnTo>
                <a:lnTo>
                  <a:pt x="0" y="1235188"/>
                </a:lnTo>
                <a:lnTo>
                  <a:pt x="0" y="0"/>
                </a:lnTo>
                <a:close/>
              </a:path>
            </a:pathLst>
          </a:custGeom>
          <a:blipFill rotWithShape="1">
            <a:blip r:embed="rId4">
              <a:alphaModFix/>
            </a:blip>
            <a:stretch>
              <a:fillRect b="0" l="0" r="0" t="0"/>
            </a:stretch>
          </a:blipFill>
          <a:ln>
            <a:noFill/>
          </a:ln>
        </p:spPr>
      </p:sp>
      <p:sp>
        <p:nvSpPr>
          <p:cNvPr id="282" name="Google Shape;282;p12"/>
          <p:cNvSpPr/>
          <p:nvPr/>
        </p:nvSpPr>
        <p:spPr>
          <a:xfrm>
            <a:off x="13132092" y="183555"/>
            <a:ext cx="2819702" cy="1028810"/>
          </a:xfrm>
          <a:custGeom>
            <a:rect b="b" l="l" r="r" t="t"/>
            <a:pathLst>
              <a:path extrusionOk="0" h="1028810" w="2819702">
                <a:moveTo>
                  <a:pt x="0" y="0"/>
                </a:moveTo>
                <a:lnTo>
                  <a:pt x="2819702" y="0"/>
                </a:lnTo>
                <a:lnTo>
                  <a:pt x="2819702" y="1028810"/>
                </a:lnTo>
                <a:lnTo>
                  <a:pt x="0" y="1028810"/>
                </a:lnTo>
                <a:lnTo>
                  <a:pt x="0" y="0"/>
                </a:lnTo>
                <a:close/>
              </a:path>
            </a:pathLst>
          </a:custGeom>
          <a:blipFill rotWithShape="1">
            <a:blip r:embed="rId5">
              <a:alphaModFix/>
            </a:blip>
            <a:stretch>
              <a:fillRect b="0" l="0" r="0" t="0"/>
            </a:stretch>
          </a:blipFill>
          <a:ln>
            <a:noFill/>
          </a:ln>
        </p:spPr>
      </p:sp>
      <p:sp>
        <p:nvSpPr>
          <p:cNvPr id="283" name="Google Shape;283;p12"/>
          <p:cNvSpPr txBox="1"/>
          <p:nvPr/>
        </p:nvSpPr>
        <p:spPr>
          <a:xfrm>
            <a:off x="1357107" y="1126640"/>
            <a:ext cx="9501900" cy="523200"/>
          </a:xfrm>
          <a:prstGeom prst="rect">
            <a:avLst/>
          </a:prstGeom>
          <a:noFill/>
          <a:ln>
            <a:noFill/>
          </a:ln>
        </p:spPr>
        <p:txBody>
          <a:bodyPr anchorCtr="0" anchor="t" bIns="0" lIns="0" spcFirstLastPara="1" rIns="0" wrap="square" tIns="0">
            <a:spAutoFit/>
          </a:bodyPr>
          <a:lstStyle/>
          <a:p>
            <a:pPr indent="0" lvl="0" marL="0" marR="0" rtl="0" algn="l">
              <a:lnSpc>
                <a:spcPct val="140011"/>
              </a:lnSpc>
              <a:spcBef>
                <a:spcPts val="0"/>
              </a:spcBef>
              <a:spcAft>
                <a:spcPts val="0"/>
              </a:spcAft>
              <a:buNone/>
            </a:pPr>
            <a:r>
              <a:rPr b="1" lang="en-US" sz="3399">
                <a:solidFill>
                  <a:srgbClr val="FFFFFF"/>
                </a:solidFill>
                <a:latin typeface="Arimo"/>
                <a:ea typeface="Arimo"/>
                <a:cs typeface="Arimo"/>
                <a:sym typeface="Arimo"/>
              </a:rPr>
              <a:t>Paper Airplane Lean Principles Activity</a:t>
            </a:r>
            <a:endParaRPr/>
          </a:p>
        </p:txBody>
      </p:sp>
      <p:sp>
        <p:nvSpPr>
          <p:cNvPr id="284" name="Google Shape;284;p12"/>
          <p:cNvSpPr txBox="1"/>
          <p:nvPr/>
        </p:nvSpPr>
        <p:spPr>
          <a:xfrm>
            <a:off x="1029768" y="2946316"/>
            <a:ext cx="14922026" cy="6949082"/>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None/>
            </a:pPr>
            <a:r>
              <a:rPr lang="en-US" sz="3200">
                <a:solidFill>
                  <a:schemeClr val="dk1"/>
                </a:solidFill>
                <a:highlight>
                  <a:srgbClr val="FFFFFF"/>
                </a:highlight>
                <a:latin typeface="Calibri"/>
                <a:ea typeface="Calibri"/>
                <a:cs typeface="Calibri"/>
                <a:sym typeface="Calibri"/>
              </a:rPr>
              <a:t>1</a:t>
            </a:r>
            <a:r>
              <a:rPr lang="en-US" sz="3600">
                <a:solidFill>
                  <a:schemeClr val="dk1"/>
                </a:solidFill>
                <a:highlight>
                  <a:srgbClr val="FFFFFF"/>
                </a:highlight>
                <a:latin typeface="Calibri"/>
                <a:ea typeface="Calibri"/>
                <a:cs typeface="Calibri"/>
                <a:sym typeface="Calibri"/>
              </a:rPr>
              <a:t>. Identify Value: Customer defines value (example: Apple vs. Android preferences).  </a:t>
            </a:r>
            <a:endParaRPr/>
          </a:p>
          <a:p>
            <a:pPr indent="0" lvl="0" marL="0" marR="0" rtl="0" algn="l">
              <a:lnSpc>
                <a:spcPct val="115000"/>
              </a:lnSpc>
              <a:spcBef>
                <a:spcPts val="1200"/>
              </a:spcBef>
              <a:spcAft>
                <a:spcPts val="0"/>
              </a:spcAft>
              <a:buNone/>
            </a:pPr>
            <a:r>
              <a:rPr lang="en-US" sz="3600">
                <a:solidFill>
                  <a:schemeClr val="dk1"/>
                </a:solidFill>
                <a:highlight>
                  <a:srgbClr val="FFFFFF"/>
                </a:highlight>
                <a:latin typeface="Calibri"/>
                <a:ea typeface="Calibri"/>
                <a:cs typeface="Calibri"/>
                <a:sym typeface="Calibri"/>
              </a:rPr>
              <a:t>2. Map the Value Stream: Run the first round of airplane building and track results (materials handling, folding, QA).  </a:t>
            </a:r>
            <a:endParaRPr/>
          </a:p>
          <a:p>
            <a:pPr indent="0" lvl="0" marL="0" marR="0" rtl="0" algn="l">
              <a:lnSpc>
                <a:spcPct val="115000"/>
              </a:lnSpc>
              <a:spcBef>
                <a:spcPts val="1200"/>
              </a:spcBef>
              <a:spcAft>
                <a:spcPts val="0"/>
              </a:spcAft>
              <a:buNone/>
            </a:pPr>
            <a:r>
              <a:rPr lang="en-US" sz="3600">
                <a:solidFill>
                  <a:schemeClr val="dk1"/>
                </a:solidFill>
                <a:highlight>
                  <a:srgbClr val="FFFFFF"/>
                </a:highlight>
                <a:latin typeface="Calibri"/>
                <a:ea typeface="Calibri"/>
                <a:cs typeface="Calibri"/>
                <a:sym typeface="Calibri"/>
              </a:rPr>
              <a:t>3. Create Flow:. Run the second round. Reduce delays, bottlenecks, and unnecessary steps.  </a:t>
            </a:r>
            <a:endParaRPr/>
          </a:p>
          <a:p>
            <a:pPr indent="0" lvl="0" marL="0" marR="0" rtl="0" algn="l">
              <a:lnSpc>
                <a:spcPct val="115000"/>
              </a:lnSpc>
              <a:spcBef>
                <a:spcPts val="1200"/>
              </a:spcBef>
              <a:spcAft>
                <a:spcPts val="0"/>
              </a:spcAft>
              <a:buNone/>
            </a:pPr>
            <a:r>
              <a:rPr lang="en-US" sz="3600">
                <a:solidFill>
                  <a:schemeClr val="dk1"/>
                </a:solidFill>
                <a:highlight>
                  <a:srgbClr val="FFFFFF"/>
                </a:highlight>
                <a:latin typeface="Calibri"/>
                <a:ea typeface="Calibri"/>
                <a:cs typeface="Calibri"/>
                <a:sym typeface="Calibri"/>
              </a:rPr>
              <a:t>4. Establish Pull: Run the third round. This time, build based on demand rather than stockpiling.  </a:t>
            </a:r>
            <a:endParaRPr/>
          </a:p>
          <a:p>
            <a:pPr indent="0" lvl="0" marL="0" marR="0" rtl="0" algn="l">
              <a:lnSpc>
                <a:spcPct val="115000"/>
              </a:lnSpc>
              <a:spcBef>
                <a:spcPts val="1200"/>
              </a:spcBef>
              <a:spcAft>
                <a:spcPts val="0"/>
              </a:spcAft>
              <a:buNone/>
            </a:pPr>
            <a:r>
              <a:rPr lang="en-US" sz="3600">
                <a:solidFill>
                  <a:schemeClr val="dk1"/>
                </a:solidFill>
                <a:highlight>
                  <a:srgbClr val="FFFFFF"/>
                </a:highlight>
                <a:latin typeface="Calibri"/>
                <a:ea typeface="Calibri"/>
                <a:cs typeface="Calibri"/>
                <a:sym typeface="Calibri"/>
              </a:rPr>
              <a:t>5. Seek Perfection: Improvement is ongoing. Discuss running a fourth or fifth round and refining the process further while reducing waste.</a:t>
            </a:r>
            <a:endParaRPr/>
          </a:p>
        </p:txBody>
      </p:sp>
      <p:pic>
        <p:nvPicPr>
          <p:cNvPr descr="Line drawing image of paper airplane. SVG" id="285" name="Google Shape;285;p12" title="Screenshot 2026-01-04 at 9.40.27 AM.png"/>
          <p:cNvPicPr preferRelativeResize="0"/>
          <p:nvPr/>
        </p:nvPicPr>
        <p:blipFill>
          <a:blip r:embed="rId6">
            <a:alphaModFix/>
          </a:blip>
          <a:stretch>
            <a:fillRect/>
          </a:stretch>
        </p:blipFill>
        <p:spPr>
          <a:xfrm>
            <a:off x="14982550" y="1649850"/>
            <a:ext cx="3116076" cy="27328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93" name="Shape 293"/>
        <p:cNvGrpSpPr/>
        <p:nvPr/>
      </p:nvGrpSpPr>
      <p:grpSpPr>
        <a:xfrm>
          <a:off x="0" y="0"/>
          <a:ext cx="0" cy="0"/>
          <a:chOff x="0" y="0"/>
          <a:chExt cx="0" cy="0"/>
        </a:xfrm>
      </p:grpSpPr>
      <p:sp>
        <p:nvSpPr>
          <p:cNvPr id="294" name="Google Shape;294;p13"/>
          <p:cNvSpPr/>
          <p:nvPr/>
        </p:nvSpPr>
        <p:spPr>
          <a:xfrm>
            <a:off x="-168738" y="-196861"/>
            <a:ext cx="18722157" cy="739052"/>
          </a:xfrm>
          <a:prstGeom prst="rect">
            <a:avLst/>
          </a:prstGeom>
          <a:solidFill>
            <a:srgbClr val="1F1B1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5" name="Google Shape;295;p13"/>
          <p:cNvGrpSpPr/>
          <p:nvPr/>
        </p:nvGrpSpPr>
        <p:grpSpPr>
          <a:xfrm>
            <a:off x="-168738" y="-42993"/>
            <a:ext cx="15460647" cy="1025708"/>
            <a:chOff x="0" y="-38100"/>
            <a:chExt cx="4071940" cy="270145"/>
          </a:xfrm>
        </p:grpSpPr>
        <p:sp>
          <p:nvSpPr>
            <p:cNvPr id="296" name="Google Shape;296;p13"/>
            <p:cNvSpPr/>
            <p:nvPr/>
          </p:nvSpPr>
          <p:spPr>
            <a:xfrm>
              <a:off x="0" y="0"/>
              <a:ext cx="4071940" cy="232045"/>
            </a:xfrm>
            <a:custGeom>
              <a:rect b="b" l="l" r="r" t="t"/>
              <a:pathLst>
                <a:path extrusionOk="0" h="232045" w="4071940">
                  <a:moveTo>
                    <a:pt x="0" y="0"/>
                  </a:moveTo>
                  <a:lnTo>
                    <a:pt x="4071940" y="0"/>
                  </a:lnTo>
                  <a:lnTo>
                    <a:pt x="4071940" y="232045"/>
                  </a:lnTo>
                  <a:lnTo>
                    <a:pt x="0" y="232045"/>
                  </a:lnTo>
                  <a:close/>
                </a:path>
              </a:pathLst>
            </a:custGeom>
            <a:solidFill>
              <a:srgbClr val="DE791C"/>
            </a:solidFill>
            <a:ln>
              <a:noFill/>
            </a:ln>
          </p:spPr>
        </p:sp>
        <p:sp>
          <p:nvSpPr>
            <p:cNvPr id="297" name="Google Shape;297;p13"/>
            <p:cNvSpPr txBox="1"/>
            <p:nvPr/>
          </p:nvSpPr>
          <p:spPr>
            <a:xfrm>
              <a:off x="0" y="-38100"/>
              <a:ext cx="4071940" cy="27014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98" name="Google Shape;298;p13"/>
          <p:cNvGrpSpPr/>
          <p:nvPr/>
        </p:nvGrpSpPr>
        <p:grpSpPr>
          <a:xfrm>
            <a:off x="14851386" y="101668"/>
            <a:ext cx="881047" cy="881047"/>
            <a:chOff x="0" y="0"/>
            <a:chExt cx="812800" cy="812800"/>
          </a:xfrm>
        </p:grpSpPr>
        <p:sp>
          <p:nvSpPr>
            <p:cNvPr id="299" name="Google Shape;299;p13"/>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E791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13"/>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01" name="Google Shape;301;p13"/>
          <p:cNvSpPr/>
          <p:nvPr/>
        </p:nvSpPr>
        <p:spPr>
          <a:xfrm>
            <a:off x="15791150" y="9187804"/>
            <a:ext cx="2130309" cy="777275"/>
          </a:xfrm>
          <a:custGeom>
            <a:rect b="b" l="l" r="r" t="t"/>
            <a:pathLst>
              <a:path extrusionOk="0" h="777275" w="2130309">
                <a:moveTo>
                  <a:pt x="0" y="0"/>
                </a:moveTo>
                <a:lnTo>
                  <a:pt x="2130309" y="0"/>
                </a:lnTo>
                <a:lnTo>
                  <a:pt x="2130309" y="777275"/>
                </a:lnTo>
                <a:lnTo>
                  <a:pt x="0" y="777275"/>
                </a:lnTo>
                <a:lnTo>
                  <a:pt x="0" y="0"/>
                </a:lnTo>
                <a:close/>
              </a:path>
            </a:pathLst>
          </a:custGeom>
          <a:blipFill rotWithShape="1">
            <a:blip r:embed="rId3">
              <a:alphaModFix/>
            </a:blip>
            <a:stretch>
              <a:fillRect b="0" l="0" r="0" t="0"/>
            </a:stretch>
          </a:blipFill>
          <a:ln>
            <a:noFill/>
          </a:ln>
        </p:spPr>
      </p:sp>
      <p:sp>
        <p:nvSpPr>
          <p:cNvPr id="302" name="Google Shape;302;p13"/>
          <p:cNvSpPr/>
          <p:nvPr/>
        </p:nvSpPr>
        <p:spPr>
          <a:xfrm flipH="1">
            <a:off x="-3309965" y="9898532"/>
            <a:ext cx="14008160" cy="4474287"/>
          </a:xfrm>
          <a:custGeom>
            <a:rect b="b" l="l" r="r" t="t"/>
            <a:pathLst>
              <a:path extrusionOk="0" h="4474287" w="14008160">
                <a:moveTo>
                  <a:pt x="0" y="4474287"/>
                </a:moveTo>
                <a:lnTo>
                  <a:pt x="14008160" y="4474287"/>
                </a:lnTo>
                <a:lnTo>
                  <a:pt x="14008160" y="0"/>
                </a:lnTo>
                <a:lnTo>
                  <a:pt x="0" y="0"/>
                </a:lnTo>
                <a:lnTo>
                  <a:pt x="0" y="4474287"/>
                </a:lnTo>
                <a:close/>
              </a:path>
            </a:pathLst>
          </a:custGeom>
          <a:blipFill rotWithShape="1">
            <a:blip r:embed="rId4">
              <a:alphaModFix amt="28000"/>
            </a:blip>
            <a:stretch>
              <a:fillRect b="0" l="0" r="0" t="0"/>
            </a:stretch>
          </a:blipFill>
          <a:ln>
            <a:noFill/>
          </a:ln>
        </p:spPr>
      </p:sp>
      <p:sp>
        <p:nvSpPr>
          <p:cNvPr id="303" name="Google Shape;303;p13"/>
          <p:cNvSpPr txBox="1"/>
          <p:nvPr/>
        </p:nvSpPr>
        <p:spPr>
          <a:xfrm>
            <a:off x="981075" y="158329"/>
            <a:ext cx="14490406" cy="655949"/>
          </a:xfrm>
          <a:prstGeom prst="rect">
            <a:avLst/>
          </a:prstGeom>
          <a:noFill/>
          <a:ln>
            <a:noFill/>
          </a:ln>
        </p:spPr>
        <p:txBody>
          <a:bodyPr anchorCtr="0" anchor="t" bIns="0" lIns="0" spcFirstLastPara="1" rIns="0" wrap="square" tIns="0">
            <a:spAutoFit/>
          </a:bodyPr>
          <a:lstStyle/>
          <a:p>
            <a:pPr indent="0" lvl="0" marL="0" marR="0" rtl="0" algn="l">
              <a:lnSpc>
                <a:spcPct val="140010"/>
              </a:lnSpc>
              <a:spcBef>
                <a:spcPts val="0"/>
              </a:spcBef>
              <a:spcAft>
                <a:spcPts val="0"/>
              </a:spcAft>
              <a:buNone/>
            </a:pPr>
            <a:r>
              <a:rPr b="1" lang="en-US" sz="3799">
                <a:solidFill>
                  <a:srgbClr val="FFFFFF"/>
                </a:solidFill>
                <a:latin typeface="Arial"/>
                <a:ea typeface="Arial"/>
                <a:cs typeface="Arial"/>
                <a:sym typeface="Arial"/>
              </a:rPr>
              <a:t>Pathways to Manufacturing Careers</a:t>
            </a:r>
            <a:endParaRPr/>
          </a:p>
        </p:txBody>
      </p:sp>
      <p:sp>
        <p:nvSpPr>
          <p:cNvPr id="304" name="Google Shape;304;p13"/>
          <p:cNvSpPr txBox="1"/>
          <p:nvPr/>
        </p:nvSpPr>
        <p:spPr>
          <a:xfrm>
            <a:off x="5016613" y="1213735"/>
            <a:ext cx="12884100" cy="1169700"/>
          </a:xfrm>
          <a:prstGeom prst="rect">
            <a:avLst/>
          </a:prstGeom>
          <a:noFill/>
          <a:ln>
            <a:noFill/>
          </a:ln>
        </p:spPr>
        <p:txBody>
          <a:bodyPr anchorCtr="0" anchor="t" bIns="0" lIns="0" spcFirstLastPara="1" rIns="0" wrap="square" tIns="0">
            <a:spAutoFit/>
          </a:bodyPr>
          <a:lstStyle/>
          <a:p>
            <a:pPr indent="0" lvl="1" marL="410211" marR="0" rtl="0" algn="l">
              <a:lnSpc>
                <a:spcPct val="100000"/>
              </a:lnSpc>
              <a:spcBef>
                <a:spcPts val="0"/>
              </a:spcBef>
              <a:spcAft>
                <a:spcPts val="0"/>
              </a:spcAft>
              <a:buNone/>
            </a:pPr>
            <a:r>
              <a:rPr b="1" i="0" lang="en-US" sz="3800" u="none" cap="none" strike="noStrike">
                <a:solidFill>
                  <a:srgbClr val="000000"/>
                </a:solidFill>
                <a:latin typeface="Arial"/>
                <a:ea typeface="Arial"/>
                <a:cs typeface="Arial"/>
                <a:sym typeface="Arial"/>
              </a:rPr>
              <a:t>Meet with your counselor to talk more about careers in advanced manufacturing!</a:t>
            </a:r>
            <a:endParaRPr/>
          </a:p>
        </p:txBody>
      </p:sp>
      <p:sp>
        <p:nvSpPr>
          <p:cNvPr descr="Image of students working on mechanical lab activity." id="305" name="Google Shape;305;p13"/>
          <p:cNvSpPr/>
          <p:nvPr/>
        </p:nvSpPr>
        <p:spPr>
          <a:xfrm>
            <a:off x="-1707076" y="1542011"/>
            <a:ext cx="7797256" cy="7797224"/>
          </a:xfrm>
          <a:custGeom>
            <a:rect b="b" l="l" r="r" t="t"/>
            <a:pathLst>
              <a:path extrusionOk="0" h="6349974" w="635000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rotWithShape="1">
            <a:blip r:embed="rId5">
              <a:alphaModFix/>
            </a:blip>
            <a:stretch>
              <a:fillRect b="0" l="-25045" r="-25045"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13"/>
          <p:cNvSpPr txBox="1"/>
          <p:nvPr/>
        </p:nvSpPr>
        <p:spPr>
          <a:xfrm>
            <a:off x="6477001" y="3187276"/>
            <a:ext cx="11658600" cy="6421800"/>
          </a:xfrm>
          <a:prstGeom prst="rect">
            <a:avLst/>
          </a:prstGeom>
          <a:noFill/>
          <a:ln>
            <a:noFill/>
          </a:ln>
        </p:spPr>
        <p:txBody>
          <a:bodyPr anchorCtr="0" anchor="t" bIns="0" lIns="0" spcFirstLastPara="1" rIns="0" wrap="square" tIns="0">
            <a:spAutoFit/>
          </a:bodyPr>
          <a:lstStyle/>
          <a:p>
            <a:pPr indent="-457200" lvl="0" marL="457200" marR="0" rtl="0" algn="l">
              <a:lnSpc>
                <a:spcPct val="140000"/>
              </a:lnSpc>
              <a:spcBef>
                <a:spcPts val="0"/>
              </a:spcBef>
              <a:spcAft>
                <a:spcPts val="0"/>
              </a:spcAft>
              <a:buClr>
                <a:srgbClr val="000000"/>
              </a:buClr>
              <a:buSzPts val="3000"/>
              <a:buChar char="•"/>
            </a:pPr>
            <a:r>
              <a:rPr b="1" i="0" lang="en-US" sz="3600" u="none" cap="none" strike="noStrike">
                <a:solidFill>
                  <a:srgbClr val="000000"/>
                </a:solidFill>
              </a:rPr>
              <a:t>High School CTE &amp; S.T.E.A.M. Classes</a:t>
            </a:r>
            <a:endParaRPr/>
          </a:p>
          <a:p>
            <a:pPr indent="-457200" lvl="0" marL="457200" marR="0" rtl="0" algn="l">
              <a:lnSpc>
                <a:spcPct val="140000"/>
              </a:lnSpc>
              <a:spcBef>
                <a:spcPts val="0"/>
              </a:spcBef>
              <a:spcAft>
                <a:spcPts val="0"/>
              </a:spcAft>
              <a:buClr>
                <a:srgbClr val="000000"/>
              </a:buClr>
              <a:buSzPts val="3000"/>
              <a:buChar char="•"/>
            </a:pPr>
            <a:r>
              <a:rPr b="1" i="0" lang="en-US" sz="3600" u="none" cap="none" strike="noStrike">
                <a:solidFill>
                  <a:srgbClr val="000000"/>
                </a:solidFill>
              </a:rPr>
              <a:t>Community College Certification and Degree  Programs</a:t>
            </a:r>
            <a:endParaRPr/>
          </a:p>
          <a:p>
            <a:pPr indent="-457200" lvl="0" marL="457200" marR="0" rtl="0" algn="l">
              <a:lnSpc>
                <a:spcPct val="140000"/>
              </a:lnSpc>
              <a:spcBef>
                <a:spcPts val="0"/>
              </a:spcBef>
              <a:spcAft>
                <a:spcPts val="0"/>
              </a:spcAft>
              <a:buClr>
                <a:srgbClr val="000000"/>
              </a:buClr>
              <a:buSzPts val="3000"/>
              <a:buChar char="•"/>
            </a:pPr>
            <a:r>
              <a:rPr b="1" i="0" lang="en-US" sz="3600" u="none" cap="none" strike="noStrike">
                <a:solidFill>
                  <a:srgbClr val="000000"/>
                </a:solidFill>
              </a:rPr>
              <a:t>Apprenticeship, Internships, or Externships</a:t>
            </a:r>
            <a:endParaRPr i="0" sz="3600" u="none" cap="none" strike="noStrike">
              <a:solidFill>
                <a:srgbClr val="000000"/>
              </a:solidFill>
            </a:endParaRPr>
          </a:p>
          <a:p>
            <a:pPr indent="-457200" lvl="0" marL="457200" marR="0" rtl="0" algn="l">
              <a:lnSpc>
                <a:spcPct val="140000"/>
              </a:lnSpc>
              <a:spcBef>
                <a:spcPts val="0"/>
              </a:spcBef>
              <a:spcAft>
                <a:spcPts val="0"/>
              </a:spcAft>
              <a:buClr>
                <a:srgbClr val="000000"/>
              </a:buClr>
              <a:buSzPts val="3000"/>
              <a:buChar char="•"/>
            </a:pPr>
            <a:r>
              <a:rPr b="1" i="0" lang="en-US" sz="3600" u="none" cap="none" strike="noStrike">
                <a:solidFill>
                  <a:srgbClr val="000000"/>
                </a:solidFill>
              </a:rPr>
              <a:t>University Degrees in Engineering, Design, and Project Management.</a:t>
            </a:r>
            <a:endParaRPr b="1" i="0" sz="3600" u="none" cap="none" strike="noStrike">
              <a:solidFill>
                <a:srgbClr val="000000"/>
              </a:solidFill>
            </a:endParaRPr>
          </a:p>
          <a:p>
            <a:pPr indent="-495300" lvl="0" marL="457200" marR="0" rtl="0" algn="l">
              <a:lnSpc>
                <a:spcPct val="140000"/>
              </a:lnSpc>
              <a:spcBef>
                <a:spcPts val="0"/>
              </a:spcBef>
              <a:spcAft>
                <a:spcPts val="0"/>
              </a:spcAft>
              <a:buSzPts val="3600"/>
              <a:buChar char="•"/>
            </a:pPr>
            <a:r>
              <a:rPr b="1" lang="en-US" sz="3600"/>
              <a:t>Ohio Technical Training Centers</a:t>
            </a:r>
            <a:endParaRPr b="1" sz="3600"/>
          </a:p>
          <a:p>
            <a:pPr indent="-457200" lvl="0" marL="457200" marR="0" rtl="0" algn="l">
              <a:lnSpc>
                <a:spcPct val="140000"/>
              </a:lnSpc>
              <a:spcBef>
                <a:spcPts val="0"/>
              </a:spcBef>
              <a:spcAft>
                <a:spcPts val="0"/>
              </a:spcAft>
              <a:buClr>
                <a:srgbClr val="000000"/>
              </a:buClr>
              <a:buSzPts val="3000"/>
              <a:buChar char="•"/>
            </a:pPr>
            <a:r>
              <a:rPr b="1" i="0" lang="en-US" sz="3600" u="none" cap="none" strike="noStrike">
                <a:solidFill>
                  <a:schemeClr val="dk1"/>
                </a:solidFill>
              </a:rPr>
              <a:t>On-the-Job Learning and Certifications</a:t>
            </a:r>
            <a:endParaRPr i="0" sz="3600" u="none" cap="none" strike="noStrike">
              <a:solidFill>
                <a:srgbClr val="000000"/>
              </a:solidFill>
            </a:endParaRPr>
          </a:p>
          <a:p>
            <a:pPr indent="-266700" lvl="0" marL="457200" marR="0" rtl="0" algn="l">
              <a:lnSpc>
                <a:spcPct val="140000"/>
              </a:lnSpc>
              <a:spcBef>
                <a:spcPts val="0"/>
              </a:spcBef>
              <a:spcAft>
                <a:spcPts val="0"/>
              </a:spcAft>
              <a:buClr>
                <a:srgbClr val="000000"/>
              </a:buClr>
              <a:buSzPts val="30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14"/>
          <p:cNvSpPr/>
          <p:nvPr/>
        </p:nvSpPr>
        <p:spPr>
          <a:xfrm>
            <a:off x="0" y="0"/>
            <a:ext cx="18288000" cy="1457325"/>
          </a:xfrm>
          <a:prstGeom prst="rect">
            <a:avLst/>
          </a:prstGeom>
          <a:solidFill>
            <a:srgbClr val="1F1B1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14"/>
          <p:cNvSpPr/>
          <p:nvPr/>
        </p:nvSpPr>
        <p:spPr>
          <a:xfrm flipH="1">
            <a:off x="-2708527" y="9942128"/>
            <a:ext cx="14008160" cy="4474287"/>
          </a:xfrm>
          <a:custGeom>
            <a:rect b="b" l="l" r="r" t="t"/>
            <a:pathLst>
              <a:path extrusionOk="0" h="4474287" w="14008160">
                <a:moveTo>
                  <a:pt x="0" y="4474287"/>
                </a:moveTo>
                <a:lnTo>
                  <a:pt x="14008160" y="4474287"/>
                </a:lnTo>
                <a:lnTo>
                  <a:pt x="14008160" y="0"/>
                </a:lnTo>
                <a:lnTo>
                  <a:pt x="0" y="0"/>
                </a:lnTo>
                <a:lnTo>
                  <a:pt x="0" y="4474287"/>
                </a:lnTo>
                <a:close/>
              </a:path>
            </a:pathLst>
          </a:custGeom>
          <a:blipFill rotWithShape="1">
            <a:blip r:embed="rId3">
              <a:alphaModFix amt="28000"/>
            </a:blip>
            <a:stretch>
              <a:fillRect b="0" l="0" r="0" t="0"/>
            </a:stretch>
          </a:blipFill>
          <a:ln>
            <a:noFill/>
          </a:ln>
        </p:spPr>
      </p:sp>
      <p:grpSp>
        <p:nvGrpSpPr>
          <p:cNvPr id="314" name="Google Shape;314;p14"/>
          <p:cNvGrpSpPr/>
          <p:nvPr/>
        </p:nvGrpSpPr>
        <p:grpSpPr>
          <a:xfrm>
            <a:off x="-213326" y="884039"/>
            <a:ext cx="11512960" cy="1025708"/>
            <a:chOff x="0" y="-38100"/>
            <a:chExt cx="3032220" cy="270145"/>
          </a:xfrm>
        </p:grpSpPr>
        <p:sp>
          <p:nvSpPr>
            <p:cNvPr id="315" name="Google Shape;315;p14"/>
            <p:cNvSpPr/>
            <p:nvPr/>
          </p:nvSpPr>
          <p:spPr>
            <a:xfrm>
              <a:off x="0" y="0"/>
              <a:ext cx="3032220" cy="232045"/>
            </a:xfrm>
            <a:custGeom>
              <a:rect b="b" l="l" r="r" t="t"/>
              <a:pathLst>
                <a:path extrusionOk="0" h="232045" w="3032220">
                  <a:moveTo>
                    <a:pt x="0" y="0"/>
                  </a:moveTo>
                  <a:lnTo>
                    <a:pt x="3032220" y="0"/>
                  </a:lnTo>
                  <a:lnTo>
                    <a:pt x="3032220" y="232045"/>
                  </a:lnTo>
                  <a:lnTo>
                    <a:pt x="0" y="232045"/>
                  </a:lnTo>
                  <a:close/>
                </a:path>
              </a:pathLst>
            </a:custGeom>
            <a:solidFill>
              <a:srgbClr val="DE791C"/>
            </a:solidFill>
            <a:ln>
              <a:noFill/>
            </a:ln>
          </p:spPr>
        </p:sp>
        <p:sp>
          <p:nvSpPr>
            <p:cNvPr id="316" name="Google Shape;316;p14"/>
            <p:cNvSpPr txBox="1"/>
            <p:nvPr/>
          </p:nvSpPr>
          <p:spPr>
            <a:xfrm>
              <a:off x="0" y="-38100"/>
              <a:ext cx="3032220" cy="27014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17" name="Google Shape;317;p14"/>
          <p:cNvGrpSpPr/>
          <p:nvPr/>
        </p:nvGrpSpPr>
        <p:grpSpPr>
          <a:xfrm>
            <a:off x="10859110" y="1028700"/>
            <a:ext cx="881047" cy="881047"/>
            <a:chOff x="0" y="0"/>
            <a:chExt cx="812800" cy="812800"/>
          </a:xfrm>
        </p:grpSpPr>
        <p:sp>
          <p:nvSpPr>
            <p:cNvPr id="318" name="Google Shape;318;p14"/>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F7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14"/>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20" name="Google Shape;320;p14"/>
          <p:cNvSpPr/>
          <p:nvPr/>
        </p:nvSpPr>
        <p:spPr>
          <a:xfrm rot="5400000">
            <a:off x="16455373" y="-87586"/>
            <a:ext cx="1060016" cy="1235189"/>
          </a:xfrm>
          <a:custGeom>
            <a:rect b="b" l="l" r="r" t="t"/>
            <a:pathLst>
              <a:path extrusionOk="0" h="1235189" w="1060016">
                <a:moveTo>
                  <a:pt x="0" y="0"/>
                </a:moveTo>
                <a:lnTo>
                  <a:pt x="1060017" y="0"/>
                </a:lnTo>
                <a:lnTo>
                  <a:pt x="1060017" y="1235188"/>
                </a:lnTo>
                <a:lnTo>
                  <a:pt x="0" y="1235188"/>
                </a:lnTo>
                <a:lnTo>
                  <a:pt x="0" y="0"/>
                </a:lnTo>
                <a:close/>
              </a:path>
            </a:pathLst>
          </a:custGeom>
          <a:blipFill rotWithShape="1">
            <a:blip r:embed="rId4">
              <a:alphaModFix/>
            </a:blip>
            <a:stretch>
              <a:fillRect b="0" l="0" r="0" t="0"/>
            </a:stretch>
          </a:blipFill>
          <a:ln>
            <a:noFill/>
          </a:ln>
        </p:spPr>
      </p:sp>
      <p:sp>
        <p:nvSpPr>
          <p:cNvPr id="321" name="Google Shape;321;p14"/>
          <p:cNvSpPr/>
          <p:nvPr/>
        </p:nvSpPr>
        <p:spPr>
          <a:xfrm>
            <a:off x="13132092" y="183555"/>
            <a:ext cx="2819702" cy="1028810"/>
          </a:xfrm>
          <a:custGeom>
            <a:rect b="b" l="l" r="r" t="t"/>
            <a:pathLst>
              <a:path extrusionOk="0" h="1028810" w="2819702">
                <a:moveTo>
                  <a:pt x="0" y="0"/>
                </a:moveTo>
                <a:lnTo>
                  <a:pt x="2819702" y="0"/>
                </a:lnTo>
                <a:lnTo>
                  <a:pt x="2819702" y="1028810"/>
                </a:lnTo>
                <a:lnTo>
                  <a:pt x="0" y="1028810"/>
                </a:lnTo>
                <a:lnTo>
                  <a:pt x="0" y="0"/>
                </a:lnTo>
                <a:close/>
              </a:path>
            </a:pathLst>
          </a:custGeom>
          <a:blipFill rotWithShape="1">
            <a:blip r:embed="rId5">
              <a:alphaModFix/>
            </a:blip>
            <a:stretch>
              <a:fillRect b="0" l="0" r="0" t="0"/>
            </a:stretch>
          </a:blipFill>
          <a:ln>
            <a:noFill/>
          </a:ln>
        </p:spPr>
      </p:sp>
      <p:sp>
        <p:nvSpPr>
          <p:cNvPr id="322" name="Google Shape;322;p14"/>
          <p:cNvSpPr txBox="1"/>
          <p:nvPr/>
        </p:nvSpPr>
        <p:spPr>
          <a:xfrm>
            <a:off x="1357107" y="1126640"/>
            <a:ext cx="9502003" cy="560923"/>
          </a:xfrm>
          <a:prstGeom prst="rect">
            <a:avLst/>
          </a:prstGeom>
          <a:noFill/>
          <a:ln>
            <a:noFill/>
          </a:ln>
        </p:spPr>
        <p:txBody>
          <a:bodyPr anchorCtr="0" anchor="t" bIns="0" lIns="0" spcFirstLastPara="1" rIns="0" wrap="square" tIns="0">
            <a:spAutoFit/>
          </a:bodyPr>
          <a:lstStyle/>
          <a:p>
            <a:pPr indent="0" lvl="0" marL="0" marR="0" rtl="0" algn="l">
              <a:lnSpc>
                <a:spcPct val="140011"/>
              </a:lnSpc>
              <a:spcBef>
                <a:spcPts val="0"/>
              </a:spcBef>
              <a:spcAft>
                <a:spcPts val="0"/>
              </a:spcAft>
              <a:buNone/>
            </a:pPr>
            <a:r>
              <a:rPr b="1" lang="en-US" sz="3399">
                <a:solidFill>
                  <a:srgbClr val="FFFFFF"/>
                </a:solidFill>
                <a:latin typeface="Arimo"/>
                <a:ea typeface="Arimo"/>
                <a:cs typeface="Arimo"/>
                <a:sym typeface="Arimo"/>
              </a:rPr>
              <a:t>Pathways to Manufacturing Careers</a:t>
            </a:r>
            <a:endParaRPr/>
          </a:p>
        </p:txBody>
      </p:sp>
      <p:sp>
        <p:nvSpPr>
          <p:cNvPr id="323" name="Google Shape;323;p14"/>
          <p:cNvSpPr txBox="1"/>
          <p:nvPr/>
        </p:nvSpPr>
        <p:spPr>
          <a:xfrm>
            <a:off x="442625" y="2452475"/>
            <a:ext cx="9944700" cy="6926700"/>
          </a:xfrm>
          <a:prstGeom prst="rect">
            <a:avLst/>
          </a:prstGeom>
          <a:noFill/>
          <a:ln>
            <a:noFill/>
          </a:ln>
        </p:spPr>
        <p:txBody>
          <a:bodyPr anchorCtr="0" anchor="t" bIns="0" lIns="0" spcFirstLastPara="1" rIns="0" wrap="square" tIns="0">
            <a:spAutoFit/>
          </a:bodyPr>
          <a:lstStyle/>
          <a:p>
            <a:pPr indent="-412686" lvl="1" marL="914400" marR="0" rtl="0" algn="l">
              <a:lnSpc>
                <a:spcPct val="100000"/>
              </a:lnSpc>
              <a:spcBef>
                <a:spcPts val="0"/>
              </a:spcBef>
              <a:spcAft>
                <a:spcPts val="0"/>
              </a:spcAft>
              <a:buClr>
                <a:srgbClr val="545454"/>
              </a:buClr>
              <a:buSzPts val="2899"/>
              <a:buFont typeface="Arial"/>
              <a:buChar char="•"/>
            </a:pPr>
            <a:r>
              <a:rPr b="1" i="0" lang="en-US" sz="4000" u="none" cap="none" strike="noStrike">
                <a:solidFill>
                  <a:schemeClr val="dk1"/>
                </a:solidFill>
                <a:latin typeface="Calibri"/>
                <a:ea typeface="Calibri"/>
                <a:cs typeface="Calibri"/>
                <a:sym typeface="Calibri"/>
              </a:rPr>
              <a:t>Seek science, math, and CTE classes</a:t>
            </a:r>
            <a:endParaRPr/>
          </a:p>
          <a:p>
            <a:pPr indent="0" lvl="0" marL="0" marR="0" rtl="0" algn="l">
              <a:lnSpc>
                <a:spcPct val="100000"/>
              </a:lnSpc>
              <a:spcBef>
                <a:spcPts val="0"/>
              </a:spcBef>
              <a:spcAft>
                <a:spcPts val="0"/>
              </a:spcAft>
              <a:buClr>
                <a:srgbClr val="000000"/>
              </a:buClr>
              <a:buSzPts val="3200"/>
              <a:buFont typeface="Arial"/>
              <a:buNone/>
            </a:pPr>
            <a:r>
              <a:t/>
            </a:r>
            <a:endParaRPr b="1" i="0" sz="1000" u="none" cap="none" strike="noStrike">
              <a:solidFill>
                <a:schemeClr val="dk1"/>
              </a:solidFill>
              <a:latin typeface="Calibri"/>
              <a:ea typeface="Calibri"/>
              <a:cs typeface="Calibri"/>
              <a:sym typeface="Calibri"/>
            </a:endParaRPr>
          </a:p>
          <a:p>
            <a:pPr indent="-412686" lvl="1" marL="914400" marR="0" rtl="0" algn="l">
              <a:lnSpc>
                <a:spcPct val="100000"/>
              </a:lnSpc>
              <a:spcBef>
                <a:spcPts val="0"/>
              </a:spcBef>
              <a:spcAft>
                <a:spcPts val="0"/>
              </a:spcAft>
              <a:buClr>
                <a:srgbClr val="545454"/>
              </a:buClr>
              <a:buSzPts val="2899"/>
              <a:buFont typeface="Arial"/>
              <a:buChar char="•"/>
            </a:pPr>
            <a:r>
              <a:rPr b="1" i="0" lang="en-US" sz="4000" u="none" cap="none" strike="noStrike">
                <a:solidFill>
                  <a:schemeClr val="dk1"/>
                </a:solidFill>
                <a:latin typeface="Calibri"/>
                <a:ea typeface="Calibri"/>
                <a:cs typeface="Calibri"/>
                <a:sym typeface="Calibri"/>
              </a:rPr>
              <a:t>Investigate local S.T.E.A.M. clubs, robotics teams, maker fairs, and summer camps</a:t>
            </a:r>
            <a:endParaRPr/>
          </a:p>
          <a:p>
            <a:pPr indent="0" lvl="0" marL="914400" marR="0" rtl="0" algn="l">
              <a:lnSpc>
                <a:spcPct val="100000"/>
              </a:lnSpc>
              <a:spcBef>
                <a:spcPts val="0"/>
              </a:spcBef>
              <a:spcAft>
                <a:spcPts val="0"/>
              </a:spcAft>
              <a:buClr>
                <a:srgbClr val="000000"/>
              </a:buClr>
              <a:buSzPts val="3200"/>
              <a:buFont typeface="Arial"/>
              <a:buNone/>
            </a:pPr>
            <a:r>
              <a:t/>
            </a:r>
            <a:endParaRPr b="1" i="0" sz="1000" u="none" cap="none" strike="noStrike">
              <a:solidFill>
                <a:schemeClr val="dk1"/>
              </a:solidFill>
              <a:latin typeface="Calibri"/>
              <a:ea typeface="Calibri"/>
              <a:cs typeface="Calibri"/>
              <a:sym typeface="Calibri"/>
            </a:endParaRPr>
          </a:p>
          <a:p>
            <a:pPr indent="-412686" lvl="1" marL="914400" marR="0" rtl="0" algn="l">
              <a:lnSpc>
                <a:spcPct val="100000"/>
              </a:lnSpc>
              <a:spcBef>
                <a:spcPts val="0"/>
              </a:spcBef>
              <a:spcAft>
                <a:spcPts val="0"/>
              </a:spcAft>
              <a:buClr>
                <a:srgbClr val="545454"/>
              </a:buClr>
              <a:buSzPts val="2899"/>
              <a:buFont typeface="Arial"/>
              <a:buChar char="•"/>
            </a:pPr>
            <a:r>
              <a:rPr b="1" i="0" lang="en-US" sz="4000" u="none" cap="none" strike="noStrike">
                <a:solidFill>
                  <a:schemeClr val="dk1"/>
                </a:solidFill>
                <a:latin typeface="Calibri"/>
                <a:ea typeface="Calibri"/>
                <a:cs typeface="Calibri"/>
                <a:sym typeface="Calibri"/>
              </a:rPr>
              <a:t>Take virtual tours or online challenges </a:t>
            </a:r>
            <a:endParaRPr b="1" i="1" sz="4000" u="none" cap="none" strike="noStrike">
              <a:solidFill>
                <a:schemeClr val="dk1"/>
              </a:solidFill>
              <a:highlight>
                <a:srgbClr val="FFFF00"/>
              </a:highlight>
              <a:latin typeface="Calibri"/>
              <a:ea typeface="Calibri"/>
              <a:cs typeface="Calibri"/>
              <a:sym typeface="Calibri"/>
            </a:endParaRPr>
          </a:p>
          <a:p>
            <a:pPr indent="0" lvl="0" marL="914400" marR="0" rtl="0" algn="l">
              <a:lnSpc>
                <a:spcPct val="100000"/>
              </a:lnSpc>
              <a:spcBef>
                <a:spcPts val="0"/>
              </a:spcBef>
              <a:spcAft>
                <a:spcPts val="0"/>
              </a:spcAft>
              <a:buClr>
                <a:srgbClr val="000000"/>
              </a:buClr>
              <a:buSzPts val="3200"/>
              <a:buFont typeface="Arial"/>
              <a:buNone/>
            </a:pPr>
            <a:r>
              <a:t/>
            </a:r>
            <a:endParaRPr b="1" i="1" sz="1000" u="none" cap="none" strike="noStrike">
              <a:solidFill>
                <a:schemeClr val="dk1"/>
              </a:solidFill>
              <a:highlight>
                <a:srgbClr val="FFFF00"/>
              </a:highlight>
              <a:latin typeface="Calibri"/>
              <a:ea typeface="Calibri"/>
              <a:cs typeface="Calibri"/>
              <a:sym typeface="Calibri"/>
            </a:endParaRPr>
          </a:p>
          <a:p>
            <a:pPr indent="-412686" lvl="1" marL="914400" marR="0" rtl="0" algn="l">
              <a:lnSpc>
                <a:spcPct val="100000"/>
              </a:lnSpc>
              <a:spcBef>
                <a:spcPts val="0"/>
              </a:spcBef>
              <a:spcAft>
                <a:spcPts val="0"/>
              </a:spcAft>
              <a:buClr>
                <a:srgbClr val="545454"/>
              </a:buClr>
              <a:buSzPts val="2899"/>
              <a:buFont typeface="Arial"/>
              <a:buChar char="•"/>
            </a:pPr>
            <a:r>
              <a:rPr b="1" lang="en-US" sz="4000">
                <a:solidFill>
                  <a:schemeClr val="dk1"/>
                </a:solidFill>
                <a:latin typeface="Calibri"/>
                <a:ea typeface="Calibri"/>
                <a:cs typeface="Calibri"/>
                <a:sym typeface="Calibri"/>
              </a:rPr>
              <a:t>Tour an Ohio Technical Training Center near you</a:t>
            </a:r>
            <a:endParaRPr b="1" sz="4000">
              <a:solidFill>
                <a:schemeClr val="dk1"/>
              </a:solidFill>
              <a:latin typeface="Calibri"/>
              <a:ea typeface="Calibri"/>
              <a:cs typeface="Calibri"/>
              <a:sym typeface="Calibri"/>
            </a:endParaRPr>
          </a:p>
          <a:p>
            <a:pPr indent="0" lvl="0" marL="914400" marR="0" rtl="0" algn="l">
              <a:lnSpc>
                <a:spcPct val="100000"/>
              </a:lnSpc>
              <a:spcBef>
                <a:spcPts val="0"/>
              </a:spcBef>
              <a:spcAft>
                <a:spcPts val="0"/>
              </a:spcAft>
              <a:buNone/>
            </a:pPr>
            <a:r>
              <a:t/>
            </a:r>
            <a:endParaRPr b="1" sz="1000">
              <a:solidFill>
                <a:schemeClr val="dk1"/>
              </a:solidFill>
              <a:latin typeface="Calibri"/>
              <a:ea typeface="Calibri"/>
              <a:cs typeface="Calibri"/>
              <a:sym typeface="Calibri"/>
            </a:endParaRPr>
          </a:p>
          <a:p>
            <a:pPr indent="-412686" lvl="1" marL="914400" marR="0" rtl="0" algn="l">
              <a:lnSpc>
                <a:spcPct val="100000"/>
              </a:lnSpc>
              <a:spcBef>
                <a:spcPts val="0"/>
              </a:spcBef>
              <a:spcAft>
                <a:spcPts val="0"/>
              </a:spcAft>
              <a:buClr>
                <a:srgbClr val="545454"/>
              </a:buClr>
              <a:buSzPts val="2899"/>
              <a:buFont typeface="Arial"/>
              <a:buChar char="•"/>
            </a:pPr>
            <a:r>
              <a:rPr b="1" i="0" lang="en-US" sz="4000" u="none" cap="none" strike="noStrike">
                <a:solidFill>
                  <a:schemeClr val="dk1"/>
                </a:solidFill>
                <a:latin typeface="Calibri"/>
                <a:ea typeface="Calibri"/>
                <a:cs typeface="Calibri"/>
                <a:sym typeface="Calibri"/>
              </a:rPr>
              <a:t>Check out your local community college and learn about financial assistance opportunities</a:t>
            </a:r>
            <a:endParaRPr/>
          </a:p>
          <a:p>
            <a:pPr indent="0" lvl="0" marL="0" marR="0" rtl="0" algn="l">
              <a:lnSpc>
                <a:spcPct val="100000"/>
              </a:lnSpc>
              <a:spcBef>
                <a:spcPts val="0"/>
              </a:spcBef>
              <a:spcAft>
                <a:spcPts val="0"/>
              </a:spcAft>
              <a:buClr>
                <a:srgbClr val="000000"/>
              </a:buClr>
              <a:buSzPts val="3200"/>
              <a:buFont typeface="Arial"/>
              <a:buNone/>
            </a:pPr>
            <a:r>
              <a:t/>
            </a:r>
            <a:endParaRPr sz="1000"/>
          </a:p>
          <a:p>
            <a:pPr indent="-412686" lvl="1" marL="914400" marR="0" rtl="0" algn="l">
              <a:lnSpc>
                <a:spcPct val="100000"/>
              </a:lnSpc>
              <a:spcBef>
                <a:spcPts val="0"/>
              </a:spcBef>
              <a:spcAft>
                <a:spcPts val="0"/>
              </a:spcAft>
              <a:buClr>
                <a:srgbClr val="545454"/>
              </a:buClr>
              <a:buSzPts val="2899"/>
              <a:buFont typeface="Arial"/>
              <a:buChar char="•"/>
            </a:pPr>
            <a:r>
              <a:rPr b="1" i="0" lang="en-US" sz="4000" u="none" cap="none" strike="noStrike">
                <a:solidFill>
                  <a:schemeClr val="dk1"/>
                </a:solidFill>
                <a:latin typeface="Calibri"/>
                <a:ea typeface="Calibri"/>
                <a:cs typeface="Calibri"/>
                <a:sym typeface="Calibri"/>
              </a:rPr>
              <a:t>Talk to your counselor or teachers</a:t>
            </a:r>
            <a:endParaRPr b="1" i="0" sz="4000" u="none" cap="none" strike="noStrike">
              <a:solidFill>
                <a:srgbClr val="545454"/>
              </a:solidFill>
              <a:latin typeface="ABeeZee"/>
              <a:ea typeface="ABeeZee"/>
              <a:cs typeface="ABeeZee"/>
              <a:sym typeface="ABeeZee"/>
            </a:endParaRPr>
          </a:p>
        </p:txBody>
      </p:sp>
      <p:pic>
        <p:nvPicPr>
          <p:cNvPr descr="Industrial theme view. Repair and maintenance of aircraft engine on the wing of the aircraft. (Provided by Getty Images)" id="324" name="Google Shape;324;p14"/>
          <p:cNvPicPr preferRelativeResize="0"/>
          <p:nvPr/>
        </p:nvPicPr>
        <p:blipFill rotWithShape="1">
          <a:blip r:embed="rId6">
            <a:alphaModFix/>
          </a:blip>
          <a:srcRect b="0" l="0" r="0" t="0"/>
          <a:stretch/>
        </p:blipFill>
        <p:spPr>
          <a:xfrm>
            <a:off x="11847644" y="1885502"/>
            <a:ext cx="5755332" cy="3791398"/>
          </a:xfrm>
          <a:prstGeom prst="rect">
            <a:avLst/>
          </a:prstGeom>
          <a:noFill/>
          <a:ln>
            <a:noFill/>
          </a:ln>
        </p:spPr>
      </p:pic>
      <p:pic>
        <p:nvPicPr>
          <p:cNvPr descr="engineer cooperation male and female technician maintenance control relay robot arm system welding with tablet laptop to control quality operate process work heavy industry 4.0 manufacturing factory (Provided by Getty Images)" id="325" name="Google Shape;325;p14"/>
          <p:cNvPicPr preferRelativeResize="0"/>
          <p:nvPr/>
        </p:nvPicPr>
        <p:blipFill rotWithShape="1">
          <a:blip r:embed="rId7">
            <a:alphaModFix/>
          </a:blip>
          <a:srcRect b="0" l="0" r="0" t="0"/>
          <a:stretch/>
        </p:blipFill>
        <p:spPr>
          <a:xfrm>
            <a:off x="11847644" y="6105077"/>
            <a:ext cx="5755332" cy="338182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15"/>
          <p:cNvSpPr/>
          <p:nvPr/>
        </p:nvSpPr>
        <p:spPr>
          <a:xfrm>
            <a:off x="711483" y="454927"/>
            <a:ext cx="3512263" cy="1281501"/>
          </a:xfrm>
          <a:custGeom>
            <a:rect b="b" l="l" r="r" t="t"/>
            <a:pathLst>
              <a:path extrusionOk="0" h="1281501" w="3512263">
                <a:moveTo>
                  <a:pt x="0" y="0"/>
                </a:moveTo>
                <a:lnTo>
                  <a:pt x="3512264" y="0"/>
                </a:lnTo>
                <a:lnTo>
                  <a:pt x="3512264" y="1281502"/>
                </a:lnTo>
                <a:lnTo>
                  <a:pt x="0" y="1281502"/>
                </a:lnTo>
                <a:lnTo>
                  <a:pt x="0" y="0"/>
                </a:lnTo>
                <a:close/>
              </a:path>
            </a:pathLst>
          </a:custGeom>
          <a:blipFill rotWithShape="1">
            <a:blip r:embed="rId3">
              <a:alphaModFix/>
            </a:blip>
            <a:stretch>
              <a:fillRect b="0" l="0" r="0" t="0"/>
            </a:stretch>
          </a:blipFill>
          <a:ln>
            <a:noFill/>
          </a:ln>
        </p:spPr>
      </p:sp>
      <p:sp>
        <p:nvSpPr>
          <p:cNvPr id="332" name="Google Shape;332;p15"/>
          <p:cNvSpPr txBox="1"/>
          <p:nvPr/>
        </p:nvSpPr>
        <p:spPr>
          <a:xfrm>
            <a:off x="378150" y="1951300"/>
            <a:ext cx="11374200" cy="8451600"/>
          </a:xfrm>
          <a:prstGeom prst="rect">
            <a:avLst/>
          </a:prstGeom>
          <a:noFill/>
          <a:ln>
            <a:noFill/>
          </a:ln>
        </p:spPr>
        <p:txBody>
          <a:bodyPr anchorCtr="0" anchor="t" bIns="0" lIns="0" spcFirstLastPara="1" rIns="0" wrap="square" tIns="0">
            <a:spAutoFit/>
          </a:bodyPr>
          <a:lstStyle/>
          <a:p>
            <a:pPr indent="0" lvl="0" marL="0" marR="0" rtl="0" algn="ctr">
              <a:lnSpc>
                <a:spcPct val="177222"/>
              </a:lnSpc>
              <a:spcBef>
                <a:spcPts val="0"/>
              </a:spcBef>
              <a:spcAft>
                <a:spcPts val="0"/>
              </a:spcAft>
              <a:buNone/>
            </a:pPr>
            <a:r>
              <a:rPr b="1" lang="en-US" sz="3600">
                <a:solidFill>
                  <a:srgbClr val="1F1B1C"/>
                </a:solidFill>
                <a:latin typeface="Calibri"/>
                <a:ea typeface="Calibri"/>
                <a:cs typeface="Calibri"/>
                <a:sym typeface="Calibri"/>
              </a:rPr>
              <a:t>Explore More!</a:t>
            </a:r>
            <a:endParaRPr/>
          </a:p>
          <a:p>
            <a:pPr indent="12700" lvl="0" marL="457200" marR="0" rtl="0" algn="l">
              <a:lnSpc>
                <a:spcPct val="115000"/>
              </a:lnSpc>
              <a:spcBef>
                <a:spcPts val="0"/>
              </a:spcBef>
              <a:spcAft>
                <a:spcPts val="0"/>
              </a:spcAft>
              <a:buClr>
                <a:srgbClr val="000000"/>
              </a:buClr>
              <a:buSzPts val="4100"/>
              <a:buFont typeface="Arial"/>
              <a:buNone/>
            </a:pPr>
            <a:r>
              <a:rPr b="0" i="0" lang="en-US" sz="3200" u="none" cap="none" strike="noStrike">
                <a:solidFill>
                  <a:schemeClr val="dk1"/>
                </a:solidFill>
                <a:latin typeface="Calibri"/>
                <a:ea typeface="Calibri"/>
                <a:cs typeface="Calibri"/>
                <a:sym typeface="Calibri"/>
              </a:rPr>
              <a:t>Battelle  </a:t>
            </a:r>
            <a:r>
              <a:rPr b="0" i="0" lang="en-US" sz="3200" u="sng" cap="none" strike="noStrike">
                <a:solidFill>
                  <a:schemeClr val="hlink"/>
                </a:solidFill>
                <a:latin typeface="Calibri"/>
                <a:ea typeface="Calibri"/>
                <a:cs typeface="Calibri"/>
                <a:sym typeface="Calibri"/>
                <a:hlinkClick r:id="rId4"/>
              </a:rPr>
              <a:t>https://www.battelle.org</a:t>
            </a:r>
            <a:endParaRPr b="0" i="0" sz="3200" u="sng" cap="none" strike="noStrike">
              <a:solidFill>
                <a:srgbClr val="467886"/>
              </a:solidFill>
              <a:latin typeface="Calibri"/>
              <a:ea typeface="Calibri"/>
              <a:cs typeface="Calibri"/>
              <a:sym typeface="Calibri"/>
            </a:endParaRPr>
          </a:p>
          <a:p>
            <a:pPr indent="12700" lvl="0" marL="457200" marR="0" rtl="0" algn="l">
              <a:lnSpc>
                <a:spcPct val="115000"/>
              </a:lnSpc>
              <a:spcBef>
                <a:spcPts val="0"/>
              </a:spcBef>
              <a:spcAft>
                <a:spcPts val="0"/>
              </a:spcAft>
              <a:buClr>
                <a:srgbClr val="000000"/>
              </a:buClr>
              <a:buSzPts val="4100"/>
              <a:buFont typeface="Arial"/>
              <a:buNone/>
            </a:pPr>
            <a:r>
              <a:rPr b="0" i="0" lang="en-US" sz="3200" u="none" cap="none" strike="noStrike">
                <a:solidFill>
                  <a:schemeClr val="dk1"/>
                </a:solidFill>
                <a:latin typeface="Calibri"/>
                <a:ea typeface="Calibri"/>
                <a:cs typeface="Calibri"/>
                <a:sym typeface="Calibri"/>
              </a:rPr>
              <a:t>COMP</a:t>
            </a:r>
            <a:r>
              <a:rPr b="0" i="0" lang="en-US" sz="3200" u="sng" cap="none" strike="noStrike">
                <a:solidFill>
                  <a:schemeClr val="hlink"/>
                </a:solidFill>
                <a:latin typeface="Calibri"/>
                <a:ea typeface="Calibri"/>
                <a:cs typeface="Calibri"/>
                <a:sym typeface="Calibri"/>
                <a:hlinkClick r:id="rId5"/>
              </a:rPr>
              <a:t> https://www.centralohiomanufacturingpartnership.org</a:t>
            </a:r>
            <a:endParaRPr b="0" i="0" sz="3200" u="sng" cap="none" strike="noStrike">
              <a:solidFill>
                <a:srgbClr val="467886"/>
              </a:solidFill>
              <a:latin typeface="Calibri"/>
              <a:ea typeface="Calibri"/>
              <a:cs typeface="Calibri"/>
              <a:sym typeface="Calibri"/>
            </a:endParaRPr>
          </a:p>
          <a:p>
            <a:pPr indent="12700" lvl="0" marL="457200" marR="0" rtl="0" algn="l">
              <a:lnSpc>
                <a:spcPct val="115000"/>
              </a:lnSpc>
              <a:spcBef>
                <a:spcPts val="0"/>
              </a:spcBef>
              <a:spcAft>
                <a:spcPts val="0"/>
              </a:spcAft>
              <a:buClr>
                <a:srgbClr val="000000"/>
              </a:buClr>
              <a:buSzPts val="4100"/>
              <a:buFont typeface="Arial"/>
              <a:buNone/>
            </a:pPr>
            <a:r>
              <a:rPr b="0" i="0" lang="en-US" sz="3200" u="none" cap="none" strike="noStrike">
                <a:solidFill>
                  <a:schemeClr val="dk1"/>
                </a:solidFill>
                <a:latin typeface="Calibri"/>
                <a:ea typeface="Calibri"/>
                <a:cs typeface="Calibri"/>
                <a:sym typeface="Calibri"/>
              </a:rPr>
              <a:t>Jobs Ohio h</a:t>
            </a:r>
            <a:r>
              <a:rPr b="0" i="0" lang="en-US" sz="3200" u="sng" cap="none" strike="noStrike">
                <a:solidFill>
                  <a:schemeClr val="hlink"/>
                </a:solidFill>
                <a:latin typeface="Calibri"/>
                <a:ea typeface="Calibri"/>
                <a:cs typeface="Calibri"/>
                <a:sym typeface="Calibri"/>
                <a:hlinkClick r:id="rId6"/>
              </a:rPr>
              <a:t>ttps://www.jobsohio.com/</a:t>
            </a:r>
            <a:endParaRPr b="0" i="0" sz="3200" u="none" cap="none" strike="noStrike">
              <a:solidFill>
                <a:schemeClr val="dk1"/>
              </a:solidFill>
              <a:latin typeface="Calibri"/>
              <a:ea typeface="Calibri"/>
              <a:cs typeface="Calibri"/>
              <a:sym typeface="Calibri"/>
            </a:endParaRPr>
          </a:p>
          <a:p>
            <a:pPr indent="12700" lvl="0" marL="457200" marR="0" rtl="0" algn="l">
              <a:lnSpc>
                <a:spcPct val="115000"/>
              </a:lnSpc>
              <a:spcBef>
                <a:spcPts val="0"/>
              </a:spcBef>
              <a:spcAft>
                <a:spcPts val="0"/>
              </a:spcAft>
              <a:buClr>
                <a:srgbClr val="000000"/>
              </a:buClr>
              <a:buSzPts val="4100"/>
              <a:buFont typeface="Arial"/>
              <a:buNone/>
            </a:pPr>
            <a:r>
              <a:rPr b="0" i="0" lang="en-US" sz="3200" u="none" cap="none" strike="noStrike">
                <a:solidFill>
                  <a:schemeClr val="dk1"/>
                </a:solidFill>
                <a:latin typeface="Calibri"/>
                <a:ea typeface="Calibri"/>
                <a:cs typeface="Calibri"/>
                <a:sym typeface="Calibri"/>
              </a:rPr>
              <a:t>Making Ohio</a:t>
            </a:r>
            <a:r>
              <a:rPr b="0" i="0" lang="en-US" sz="3200" u="sng" cap="none" strike="noStrike">
                <a:solidFill>
                  <a:schemeClr val="hlink"/>
                </a:solidFill>
                <a:latin typeface="Calibri"/>
                <a:ea typeface="Calibri"/>
                <a:cs typeface="Calibri"/>
                <a:sym typeface="Calibri"/>
                <a:hlinkClick r:id="rId7"/>
              </a:rPr>
              <a:t> https://www.makingohio.com/tools/#outreach</a:t>
            </a:r>
            <a:endParaRPr b="0" i="0" sz="3200" u="none" cap="none" strike="noStrike">
              <a:solidFill>
                <a:srgbClr val="467886"/>
              </a:solidFill>
              <a:latin typeface="Calibri"/>
              <a:ea typeface="Calibri"/>
              <a:cs typeface="Calibri"/>
              <a:sym typeface="Calibri"/>
            </a:endParaRPr>
          </a:p>
          <a:p>
            <a:pPr indent="12700" lvl="0" marL="457200" marR="0" rtl="0" algn="l">
              <a:lnSpc>
                <a:spcPct val="115000"/>
              </a:lnSpc>
              <a:spcBef>
                <a:spcPts val="0"/>
              </a:spcBef>
              <a:spcAft>
                <a:spcPts val="0"/>
              </a:spcAft>
              <a:buClr>
                <a:srgbClr val="000000"/>
              </a:buClr>
              <a:buSzPts val="4100"/>
              <a:buFont typeface="Arial"/>
              <a:buNone/>
            </a:pPr>
            <a:r>
              <a:rPr b="0" i="0" lang="en-US" sz="3200" u="none" cap="none" strike="noStrike">
                <a:solidFill>
                  <a:schemeClr val="dk1"/>
                </a:solidFill>
                <a:latin typeface="Calibri"/>
                <a:ea typeface="Calibri"/>
                <a:cs typeface="Calibri"/>
                <a:sym typeface="Calibri"/>
              </a:rPr>
              <a:t>Ohio Association of Community Colleges</a:t>
            </a:r>
            <a:r>
              <a:rPr b="0" i="0" lang="en-US" sz="3200" u="sng" cap="none" strike="noStrike">
                <a:solidFill>
                  <a:schemeClr val="hlink"/>
                </a:solidFill>
                <a:latin typeface="Calibri"/>
                <a:ea typeface="Calibri"/>
                <a:cs typeface="Calibri"/>
                <a:sym typeface="Calibri"/>
                <a:hlinkClick r:id="rId8"/>
              </a:rPr>
              <a:t> https://ohiocommunitycolleges.org/</a:t>
            </a:r>
            <a:endParaRPr b="0" i="0" sz="3200" u="none" cap="none" strike="noStrike">
              <a:solidFill>
                <a:srgbClr val="467886"/>
              </a:solidFill>
              <a:latin typeface="Calibri"/>
              <a:ea typeface="Calibri"/>
              <a:cs typeface="Calibri"/>
              <a:sym typeface="Calibri"/>
            </a:endParaRPr>
          </a:p>
          <a:p>
            <a:pPr indent="12700" lvl="0" marL="457200" marR="0" rtl="0" algn="l">
              <a:lnSpc>
                <a:spcPct val="115000"/>
              </a:lnSpc>
              <a:spcBef>
                <a:spcPts val="0"/>
              </a:spcBef>
              <a:spcAft>
                <a:spcPts val="0"/>
              </a:spcAft>
              <a:buClr>
                <a:srgbClr val="000000"/>
              </a:buClr>
              <a:buSzPts val="4100"/>
              <a:buFont typeface="Arial"/>
              <a:buNone/>
            </a:pPr>
            <a:r>
              <a:rPr b="0" i="0" lang="en-US" sz="3200" u="none" cap="none" strike="noStrike">
                <a:solidFill>
                  <a:schemeClr val="dk1"/>
                </a:solidFill>
                <a:latin typeface="Calibri"/>
                <a:ea typeface="Calibri"/>
                <a:cs typeface="Calibri"/>
                <a:sym typeface="Calibri"/>
              </a:rPr>
              <a:t>Ohio.Gov</a:t>
            </a:r>
            <a:r>
              <a:rPr b="0" i="0" lang="en-US" sz="3200" u="sng" cap="none" strike="noStrike">
                <a:solidFill>
                  <a:schemeClr val="hlink"/>
                </a:solidFill>
                <a:latin typeface="Calibri"/>
                <a:ea typeface="Calibri"/>
                <a:cs typeface="Calibri"/>
                <a:sym typeface="Calibri"/>
                <a:hlinkClick r:id="rId9"/>
              </a:rPr>
              <a:t> https://ohio.gov/residents/resources/workforce-programs</a:t>
            </a:r>
            <a:endParaRPr b="0" i="0" sz="3200" u="none" cap="none" strike="noStrike">
              <a:solidFill>
                <a:srgbClr val="467886"/>
              </a:solidFill>
              <a:latin typeface="Calibri"/>
              <a:ea typeface="Calibri"/>
              <a:cs typeface="Calibri"/>
              <a:sym typeface="Calibri"/>
            </a:endParaRPr>
          </a:p>
          <a:p>
            <a:pPr indent="12700" lvl="0" marL="457200" marR="0" rtl="0" algn="l">
              <a:lnSpc>
                <a:spcPct val="115000"/>
              </a:lnSpc>
              <a:spcBef>
                <a:spcPts val="0"/>
              </a:spcBef>
              <a:spcAft>
                <a:spcPts val="0"/>
              </a:spcAft>
              <a:buClr>
                <a:srgbClr val="000000"/>
              </a:buClr>
              <a:buSzPts val="4100"/>
              <a:buFont typeface="Arial"/>
              <a:buNone/>
            </a:pPr>
            <a:r>
              <a:rPr lang="en-US" sz="3200">
                <a:solidFill>
                  <a:schemeClr val="dk1"/>
                </a:solidFill>
                <a:latin typeface="Calibri"/>
                <a:ea typeface="Calibri"/>
                <a:cs typeface="Calibri"/>
                <a:sym typeface="Calibri"/>
              </a:rPr>
              <a:t>Ohio Technical Training Centers </a:t>
            </a:r>
            <a:r>
              <a:rPr lang="en-US" sz="3200" u="sng">
                <a:solidFill>
                  <a:schemeClr val="hlink"/>
                </a:solidFill>
                <a:latin typeface="Calibri"/>
                <a:ea typeface="Calibri"/>
                <a:cs typeface="Calibri"/>
                <a:sym typeface="Calibri"/>
                <a:hlinkClick r:id="rId10"/>
              </a:rPr>
              <a:t>https://www.ohtechcenters.com/</a:t>
            </a:r>
            <a:endParaRPr sz="3200">
              <a:solidFill>
                <a:schemeClr val="dk1"/>
              </a:solidFill>
              <a:latin typeface="Calibri"/>
              <a:ea typeface="Calibri"/>
              <a:cs typeface="Calibri"/>
              <a:sym typeface="Calibri"/>
            </a:endParaRPr>
          </a:p>
          <a:p>
            <a:pPr indent="12700" lvl="0" marL="457200" marR="0" rtl="0" algn="l">
              <a:lnSpc>
                <a:spcPct val="115000"/>
              </a:lnSpc>
              <a:spcBef>
                <a:spcPts val="0"/>
              </a:spcBef>
              <a:spcAft>
                <a:spcPts val="0"/>
              </a:spcAft>
              <a:buClr>
                <a:srgbClr val="000000"/>
              </a:buClr>
              <a:buSzPts val="4100"/>
              <a:buFont typeface="Arial"/>
              <a:buNone/>
            </a:pPr>
            <a:r>
              <a:rPr b="0" i="0" lang="en-US" sz="3200" u="none" cap="none" strike="noStrike">
                <a:solidFill>
                  <a:schemeClr val="dk1"/>
                </a:solidFill>
                <a:latin typeface="Calibri"/>
                <a:ea typeface="Calibri"/>
                <a:cs typeface="Calibri"/>
                <a:sym typeface="Calibri"/>
              </a:rPr>
              <a:t>Ohio TechNet </a:t>
            </a:r>
            <a:r>
              <a:rPr b="0" i="0" lang="en-US" sz="3200" u="sng" cap="none" strike="noStrike">
                <a:solidFill>
                  <a:schemeClr val="hlink"/>
                </a:solidFill>
                <a:latin typeface="Calibri"/>
                <a:ea typeface="Calibri"/>
                <a:cs typeface="Calibri"/>
                <a:sym typeface="Calibri"/>
                <a:hlinkClick r:id="rId11"/>
              </a:rPr>
              <a:t>https://ohiotechnet.org/</a:t>
            </a:r>
            <a:endParaRPr b="0" i="0" sz="3200" u="none" cap="none" strike="noStrike">
              <a:solidFill>
                <a:schemeClr val="dk1"/>
              </a:solidFill>
              <a:latin typeface="Calibri"/>
              <a:ea typeface="Calibri"/>
              <a:cs typeface="Calibri"/>
              <a:sym typeface="Calibri"/>
            </a:endParaRPr>
          </a:p>
          <a:p>
            <a:pPr indent="0" lvl="0" marL="0" marR="0" rtl="0" algn="l">
              <a:lnSpc>
                <a:spcPct val="115000"/>
              </a:lnSpc>
              <a:spcBef>
                <a:spcPts val="0"/>
              </a:spcBef>
              <a:spcAft>
                <a:spcPts val="0"/>
              </a:spcAft>
              <a:buClr>
                <a:srgbClr val="000000"/>
              </a:buClr>
              <a:buSzPts val="4100"/>
              <a:buFont typeface="Arial"/>
              <a:buNone/>
            </a:pPr>
            <a:r>
              <a:rPr b="0" i="0" lang="en-US" sz="3200" u="none" cap="none" strike="noStrike">
                <a:solidFill>
                  <a:schemeClr val="dk1"/>
                </a:solidFill>
                <a:latin typeface="Calibri"/>
                <a:ea typeface="Calibri"/>
                <a:cs typeface="Calibri"/>
                <a:sym typeface="Calibri"/>
              </a:rPr>
              <a:t>     OMA Youth Tools</a:t>
            </a:r>
            <a:endParaRPr b="0" i="0" sz="3200" u="none" cap="none" strike="noStrike">
              <a:solidFill>
                <a:schemeClr val="dk1"/>
              </a:solidFill>
              <a:latin typeface="Calibri"/>
              <a:ea typeface="Calibri"/>
              <a:cs typeface="Calibri"/>
              <a:sym typeface="Calibri"/>
            </a:endParaRPr>
          </a:p>
          <a:p>
            <a:pPr indent="0" lvl="0" marL="0" marR="0" rtl="0" algn="l">
              <a:lnSpc>
                <a:spcPct val="115000"/>
              </a:lnSpc>
              <a:spcBef>
                <a:spcPts val="0"/>
              </a:spcBef>
              <a:spcAft>
                <a:spcPts val="0"/>
              </a:spcAft>
              <a:buClr>
                <a:srgbClr val="000000"/>
              </a:buClr>
              <a:buSzPts val="4100"/>
              <a:buFont typeface="Arial"/>
              <a:buNone/>
            </a:pPr>
            <a:r>
              <a:rPr b="0" i="0" lang="en-US" sz="3200" u="sng" cap="none" strike="noStrike">
                <a:solidFill>
                  <a:schemeClr val="hlink"/>
                </a:solidFill>
                <a:latin typeface="Calibri"/>
                <a:ea typeface="Calibri"/>
                <a:cs typeface="Calibri"/>
                <a:sym typeface="Calibri"/>
                <a:hlinkClick r:id="rId12"/>
              </a:rPr>
              <a:t>     https://myoma.ohiomfg.com/MyOMA/WF/YouthTools.aspx</a:t>
            </a:r>
            <a:endParaRPr b="0" i="0" sz="3200" u="none" cap="none" strike="noStrike">
              <a:solidFill>
                <a:srgbClr val="467886"/>
              </a:solidFill>
              <a:latin typeface="Calibri"/>
              <a:ea typeface="Calibri"/>
              <a:cs typeface="Calibri"/>
              <a:sym typeface="Calibri"/>
            </a:endParaRPr>
          </a:p>
          <a:p>
            <a:pPr indent="0" lvl="0" marL="0" marR="0" rtl="0" algn="ctr">
              <a:lnSpc>
                <a:spcPct val="199375"/>
              </a:lnSpc>
              <a:spcBef>
                <a:spcPts val="1400"/>
              </a:spcBef>
              <a:spcAft>
                <a:spcPts val="0"/>
              </a:spcAft>
              <a:buNone/>
            </a:pPr>
            <a:r>
              <a:t/>
            </a:r>
            <a:endParaRPr b="1" sz="3200">
              <a:solidFill>
                <a:srgbClr val="1F1B1C"/>
              </a:solidFill>
              <a:latin typeface="Calibri"/>
              <a:ea typeface="Calibri"/>
              <a:cs typeface="Calibri"/>
              <a:sym typeface="Calibri"/>
            </a:endParaRPr>
          </a:p>
        </p:txBody>
      </p:sp>
      <p:grpSp>
        <p:nvGrpSpPr>
          <p:cNvPr id="333" name="Google Shape;333;p15"/>
          <p:cNvGrpSpPr/>
          <p:nvPr/>
        </p:nvGrpSpPr>
        <p:grpSpPr>
          <a:xfrm rot="10800000">
            <a:off x="9006848" y="-305707"/>
            <a:ext cx="18562305" cy="10295384"/>
            <a:chOff x="0" y="-38100"/>
            <a:chExt cx="406400" cy="225405"/>
          </a:xfrm>
        </p:grpSpPr>
        <p:sp>
          <p:nvSpPr>
            <p:cNvPr id="334" name="Google Shape;334;p15"/>
            <p:cNvSpPr/>
            <p:nvPr/>
          </p:nvSpPr>
          <p:spPr>
            <a:xfrm>
              <a:off x="0" y="0"/>
              <a:ext cx="406400" cy="187305"/>
            </a:xfrm>
            <a:custGeom>
              <a:rect b="b" l="l" r="r" t="t"/>
              <a:pathLst>
                <a:path extrusionOk="0" h="187305" w="406400">
                  <a:moveTo>
                    <a:pt x="203200" y="0"/>
                  </a:moveTo>
                  <a:lnTo>
                    <a:pt x="203200" y="0"/>
                  </a:lnTo>
                  <a:lnTo>
                    <a:pt x="406400" y="187305"/>
                  </a:lnTo>
                  <a:lnTo>
                    <a:pt x="0" y="187305"/>
                  </a:lnTo>
                  <a:lnTo>
                    <a:pt x="203200" y="0"/>
                  </a:lnTo>
                  <a:close/>
                </a:path>
              </a:pathLst>
            </a:custGeom>
            <a:solidFill>
              <a:srgbClr val="B55400"/>
            </a:solidFill>
            <a:ln cap="sq" cmpd="sng" w="28575">
              <a:solidFill>
                <a:srgbClr val="FFFFFF"/>
              </a:solidFill>
              <a:prstDash val="solid"/>
              <a:miter lim="8000"/>
              <a:headEnd len="sm" w="sm" type="none"/>
              <a:tailEnd len="sm" w="sm" type="none"/>
            </a:ln>
          </p:spPr>
        </p:sp>
        <p:sp>
          <p:nvSpPr>
            <p:cNvPr id="335" name="Google Shape;335;p15"/>
            <p:cNvSpPr txBox="1"/>
            <p:nvPr/>
          </p:nvSpPr>
          <p:spPr>
            <a:xfrm>
              <a:off x="127000" y="-38100"/>
              <a:ext cx="152400" cy="225405"/>
            </a:xfrm>
            <a:prstGeom prst="rect">
              <a:avLst/>
            </a:prstGeom>
            <a:noFill/>
            <a:ln>
              <a:noFill/>
            </a:ln>
          </p:spPr>
          <p:txBody>
            <a:bodyPr anchorCtr="0" anchor="ctr" bIns="50800" lIns="50800" spcFirstLastPara="1" rIns="50800" wrap="square" tIns="50800">
              <a:noAutofit/>
            </a:bodyPr>
            <a:lstStyle/>
            <a:p>
              <a:pPr indent="0" lvl="0" marL="0" marR="0" rtl="0" algn="ctr">
                <a:lnSpc>
                  <a:spcPct val="116666"/>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36" name="Google Shape;336;p15"/>
          <p:cNvGrpSpPr/>
          <p:nvPr/>
        </p:nvGrpSpPr>
        <p:grpSpPr>
          <a:xfrm>
            <a:off x="10038185" y="-112"/>
            <a:ext cx="12503345" cy="10287216"/>
            <a:chOff x="0" y="0"/>
            <a:chExt cx="6184570" cy="5088399"/>
          </a:xfrm>
        </p:grpSpPr>
        <p:sp>
          <p:nvSpPr>
            <p:cNvPr id="337" name="Google Shape;337;p15"/>
            <p:cNvSpPr/>
            <p:nvPr/>
          </p:nvSpPr>
          <p:spPr>
            <a:xfrm>
              <a:off x="0" y="0"/>
              <a:ext cx="6184570" cy="5088399"/>
            </a:xfrm>
            <a:custGeom>
              <a:rect b="b" l="l" r="r" t="t"/>
              <a:pathLst>
                <a:path extrusionOk="0" h="5088399" w="6184570">
                  <a:moveTo>
                    <a:pt x="3433653" y="2544200"/>
                  </a:moveTo>
                  <a:lnTo>
                    <a:pt x="6184570" y="5088399"/>
                  </a:lnTo>
                  <a:lnTo>
                    <a:pt x="2750917" y="5088399"/>
                  </a:lnTo>
                  <a:lnTo>
                    <a:pt x="0" y="2544200"/>
                  </a:lnTo>
                  <a:lnTo>
                    <a:pt x="2750917" y="0"/>
                  </a:lnTo>
                  <a:lnTo>
                    <a:pt x="6184570" y="0"/>
                  </a:lnTo>
                  <a:lnTo>
                    <a:pt x="3433653" y="2544200"/>
                  </a:lnTo>
                  <a:close/>
                </a:path>
              </a:pathLst>
            </a:custGeom>
            <a:solidFill>
              <a:srgbClr val="FFFFFF"/>
            </a:solidFill>
            <a:ln>
              <a:noFill/>
            </a:ln>
          </p:spPr>
        </p:sp>
        <p:sp>
          <p:nvSpPr>
            <p:cNvPr id="338" name="Google Shape;338;p15"/>
            <p:cNvSpPr/>
            <p:nvPr/>
          </p:nvSpPr>
          <p:spPr>
            <a:xfrm>
              <a:off x="0" y="0"/>
              <a:ext cx="6184570" cy="5088399"/>
            </a:xfrm>
            <a:custGeom>
              <a:rect b="b" l="l" r="r" t="t"/>
              <a:pathLst>
                <a:path extrusionOk="0" h="5088399" w="6184570">
                  <a:moveTo>
                    <a:pt x="3433653" y="2544200"/>
                  </a:moveTo>
                  <a:lnTo>
                    <a:pt x="6184570" y="5088399"/>
                  </a:lnTo>
                  <a:lnTo>
                    <a:pt x="2750917" y="5088399"/>
                  </a:lnTo>
                  <a:lnTo>
                    <a:pt x="0" y="2544200"/>
                  </a:lnTo>
                  <a:lnTo>
                    <a:pt x="2750917" y="0"/>
                  </a:lnTo>
                  <a:lnTo>
                    <a:pt x="6184570" y="0"/>
                  </a:lnTo>
                  <a:lnTo>
                    <a:pt x="3433653" y="2544200"/>
                  </a:lnTo>
                  <a:close/>
                </a:path>
              </a:pathLst>
            </a:custGeom>
            <a:blipFill rotWithShape="1">
              <a:blip r:embed="rId13">
                <a:alphaModFix/>
              </a:blip>
              <a:stretch>
                <a:fillRect b="0" l="-23257" r="0" t="0"/>
              </a:stretch>
            </a:blipFill>
            <a:ln>
              <a:noFill/>
            </a:ln>
          </p:spPr>
        </p:sp>
      </p:grpSp>
      <p:grpSp>
        <p:nvGrpSpPr>
          <p:cNvPr id="339" name="Google Shape;339;p15"/>
          <p:cNvGrpSpPr/>
          <p:nvPr/>
        </p:nvGrpSpPr>
        <p:grpSpPr>
          <a:xfrm>
            <a:off x="12511943" y="6096235"/>
            <a:ext cx="7555842" cy="4661076"/>
            <a:chOff x="0" y="-38100"/>
            <a:chExt cx="406400" cy="250702"/>
          </a:xfrm>
        </p:grpSpPr>
        <p:sp>
          <p:nvSpPr>
            <p:cNvPr id="340" name="Google Shape;340;p15"/>
            <p:cNvSpPr/>
            <p:nvPr/>
          </p:nvSpPr>
          <p:spPr>
            <a:xfrm>
              <a:off x="0" y="0"/>
              <a:ext cx="406400" cy="212602"/>
            </a:xfrm>
            <a:custGeom>
              <a:rect b="b" l="l" r="r" t="t"/>
              <a:pathLst>
                <a:path extrusionOk="0" h="212602" w="406400">
                  <a:moveTo>
                    <a:pt x="203200" y="0"/>
                  </a:moveTo>
                  <a:lnTo>
                    <a:pt x="203200" y="0"/>
                  </a:lnTo>
                  <a:lnTo>
                    <a:pt x="406400" y="212602"/>
                  </a:lnTo>
                  <a:lnTo>
                    <a:pt x="0" y="212602"/>
                  </a:lnTo>
                  <a:lnTo>
                    <a:pt x="203200" y="0"/>
                  </a:lnTo>
                  <a:close/>
                </a:path>
              </a:pathLst>
            </a:custGeom>
            <a:solidFill>
              <a:srgbClr val="000000">
                <a:alpha val="80000"/>
              </a:srgbClr>
            </a:solidFill>
            <a:ln cap="sq" cmpd="sng" w="9525">
              <a:solidFill>
                <a:srgbClr val="FFFFFF">
                  <a:alpha val="80000"/>
                </a:srgbClr>
              </a:solidFill>
              <a:prstDash val="solid"/>
              <a:miter lim="8000"/>
              <a:headEnd len="sm" w="sm" type="none"/>
              <a:tailEnd len="sm" w="sm" type="none"/>
            </a:ln>
          </p:spPr>
        </p:sp>
        <p:sp>
          <p:nvSpPr>
            <p:cNvPr id="341" name="Google Shape;341;p15"/>
            <p:cNvSpPr txBox="1"/>
            <p:nvPr/>
          </p:nvSpPr>
          <p:spPr>
            <a:xfrm>
              <a:off x="127000" y="-38100"/>
              <a:ext cx="152400" cy="250702"/>
            </a:xfrm>
            <a:prstGeom prst="rect">
              <a:avLst/>
            </a:prstGeom>
            <a:noFill/>
            <a:ln>
              <a:noFill/>
            </a:ln>
          </p:spPr>
          <p:txBody>
            <a:bodyPr anchorCtr="0" anchor="ctr" bIns="50800" lIns="50800" spcFirstLastPara="1" rIns="50800" wrap="square" tIns="50800">
              <a:noAutofit/>
            </a:bodyPr>
            <a:lstStyle/>
            <a:p>
              <a:pPr indent="0" lvl="0" marL="0" marR="0" rtl="0" algn="ctr">
                <a:lnSpc>
                  <a:spcPct val="116666"/>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42" name="Google Shape;342;p15"/>
          <p:cNvSpPr/>
          <p:nvPr/>
        </p:nvSpPr>
        <p:spPr>
          <a:xfrm flipH="1" rot="10800000">
            <a:off x="-3284262" y="9674929"/>
            <a:ext cx="16243898" cy="5188395"/>
          </a:xfrm>
          <a:custGeom>
            <a:rect b="b" l="l" r="r" t="t"/>
            <a:pathLst>
              <a:path extrusionOk="0" h="5188395" w="16243898">
                <a:moveTo>
                  <a:pt x="16243899" y="0"/>
                </a:moveTo>
                <a:lnTo>
                  <a:pt x="0" y="0"/>
                </a:lnTo>
                <a:lnTo>
                  <a:pt x="0" y="5188394"/>
                </a:lnTo>
                <a:lnTo>
                  <a:pt x="16243899" y="5188394"/>
                </a:lnTo>
                <a:lnTo>
                  <a:pt x="16243899" y="0"/>
                </a:lnTo>
                <a:close/>
              </a:path>
            </a:pathLst>
          </a:custGeom>
          <a:blipFill rotWithShape="1">
            <a:blip r:embed="rId14">
              <a:alphaModFix amt="49000"/>
            </a:blip>
            <a:stretch>
              <a:fillRect b="0" l="0" r="0" t="0"/>
            </a:stretch>
          </a:blipFill>
          <a:ln>
            <a:noFill/>
          </a:ln>
        </p:spPr>
      </p:sp>
      <p:cxnSp>
        <p:nvCxnSpPr>
          <p:cNvPr id="343" name="Google Shape;343;p15"/>
          <p:cNvCxnSpPr/>
          <p:nvPr/>
        </p:nvCxnSpPr>
        <p:spPr>
          <a:xfrm flipH="1" rot="10800000">
            <a:off x="10038323" y="-305707"/>
            <a:ext cx="5877563" cy="5449207"/>
          </a:xfrm>
          <a:prstGeom prst="straightConnector1">
            <a:avLst/>
          </a:prstGeom>
          <a:noFill/>
          <a:ln cap="flat" cmpd="sng" w="9525">
            <a:solidFill>
              <a:srgbClr val="FFFFFF"/>
            </a:solidFill>
            <a:prstDash val="solid"/>
            <a:round/>
            <a:headEnd len="sm" w="sm" type="none"/>
            <a:tailEnd len="sm" w="sm" type="none"/>
          </a:ln>
        </p:spPr>
      </p:cxnSp>
      <p:cxnSp>
        <p:nvCxnSpPr>
          <p:cNvPr id="344" name="Google Shape;344;p15"/>
          <p:cNvCxnSpPr/>
          <p:nvPr/>
        </p:nvCxnSpPr>
        <p:spPr>
          <a:xfrm flipH="1" rot="10800000">
            <a:off x="16979994" y="-273156"/>
            <a:ext cx="5859735" cy="5416656"/>
          </a:xfrm>
          <a:prstGeom prst="straightConnector1">
            <a:avLst/>
          </a:prstGeom>
          <a:noFill/>
          <a:ln cap="flat" cmpd="sng" w="9525">
            <a:solidFill>
              <a:srgbClr val="FFFFFF"/>
            </a:solidFill>
            <a:prstDash val="solid"/>
            <a:round/>
            <a:headEnd len="sm" w="sm" type="none"/>
            <a:tailEnd len="sm" w="sm" type="none"/>
          </a:ln>
        </p:spPr>
      </p:cxnSp>
      <p:cxnSp>
        <p:nvCxnSpPr>
          <p:cNvPr id="345" name="Google Shape;345;p15"/>
          <p:cNvCxnSpPr/>
          <p:nvPr/>
        </p:nvCxnSpPr>
        <p:spPr>
          <a:xfrm rot="10800000">
            <a:off x="16979994" y="5143500"/>
            <a:ext cx="1614861" cy="1500503"/>
          </a:xfrm>
          <a:prstGeom prst="straightConnector1">
            <a:avLst/>
          </a:prstGeom>
          <a:noFill/>
          <a:ln cap="flat" cmpd="sng" w="9525">
            <a:solidFill>
              <a:srgbClr val="FFFFFF"/>
            </a:solidFill>
            <a:prstDash val="solid"/>
            <a:round/>
            <a:headEnd len="sm" w="sm" type="none"/>
            <a:tailEnd len="sm" w="sm" type="none"/>
          </a:ln>
        </p:spPr>
      </p:cxn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grpSp>
        <p:nvGrpSpPr>
          <p:cNvPr id="350" name="Google Shape;350;p16"/>
          <p:cNvGrpSpPr/>
          <p:nvPr/>
        </p:nvGrpSpPr>
        <p:grpSpPr>
          <a:xfrm>
            <a:off x="-1114761" y="3447325"/>
            <a:ext cx="13325278" cy="3724373"/>
            <a:chOff x="0" y="0"/>
            <a:chExt cx="2816760" cy="787276"/>
          </a:xfrm>
        </p:grpSpPr>
        <p:sp>
          <p:nvSpPr>
            <p:cNvPr id="351" name="Google Shape;351;p16"/>
            <p:cNvSpPr/>
            <p:nvPr/>
          </p:nvSpPr>
          <p:spPr>
            <a:xfrm>
              <a:off x="0" y="0"/>
              <a:ext cx="2816760" cy="787275"/>
            </a:xfrm>
            <a:custGeom>
              <a:rect b="b" l="l" r="r" t="t"/>
              <a:pathLst>
                <a:path extrusionOk="0" h="787275" w="2816760">
                  <a:moveTo>
                    <a:pt x="203200" y="0"/>
                  </a:moveTo>
                  <a:lnTo>
                    <a:pt x="2816760" y="0"/>
                  </a:lnTo>
                  <a:lnTo>
                    <a:pt x="2613560" y="787275"/>
                  </a:lnTo>
                  <a:lnTo>
                    <a:pt x="0" y="787275"/>
                  </a:lnTo>
                  <a:lnTo>
                    <a:pt x="203200" y="0"/>
                  </a:lnTo>
                  <a:close/>
                </a:path>
              </a:pathLst>
            </a:custGeom>
            <a:solidFill>
              <a:srgbClr val="DE791C"/>
            </a:solidFill>
            <a:ln>
              <a:noFill/>
            </a:ln>
          </p:spPr>
        </p:sp>
        <p:sp>
          <p:nvSpPr>
            <p:cNvPr id="352" name="Google Shape;352;p16"/>
            <p:cNvSpPr txBox="1"/>
            <p:nvPr/>
          </p:nvSpPr>
          <p:spPr>
            <a:xfrm>
              <a:off x="101600" y="0"/>
              <a:ext cx="2613560" cy="787276"/>
            </a:xfrm>
            <a:prstGeom prst="rect">
              <a:avLst/>
            </a:prstGeom>
            <a:noFill/>
            <a:ln>
              <a:noFill/>
            </a:ln>
          </p:spPr>
          <p:txBody>
            <a:bodyPr anchorCtr="0" anchor="ctr" bIns="50800" lIns="50800" spcFirstLastPara="1" rIns="50800" wrap="square" tIns="50800">
              <a:noAutofit/>
            </a:bodyPr>
            <a:lstStyle/>
            <a:p>
              <a:pPr indent="0" lvl="0" marL="0" marR="0" rtl="0" algn="ctr">
                <a:lnSpc>
                  <a:spcPct val="137666"/>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53" name="Google Shape;353;p16"/>
          <p:cNvSpPr/>
          <p:nvPr/>
        </p:nvSpPr>
        <p:spPr>
          <a:xfrm flipH="1" rot="10800000">
            <a:off x="7218918" y="-3781164"/>
            <a:ext cx="14007323" cy="4474020"/>
          </a:xfrm>
          <a:custGeom>
            <a:rect b="b" l="l" r="r" t="t"/>
            <a:pathLst>
              <a:path extrusionOk="0" h="4474020" w="14007323">
                <a:moveTo>
                  <a:pt x="14007324" y="0"/>
                </a:moveTo>
                <a:lnTo>
                  <a:pt x="0" y="0"/>
                </a:lnTo>
                <a:lnTo>
                  <a:pt x="0" y="4474019"/>
                </a:lnTo>
                <a:lnTo>
                  <a:pt x="14007324" y="4474019"/>
                </a:lnTo>
                <a:lnTo>
                  <a:pt x="14007324" y="0"/>
                </a:lnTo>
                <a:close/>
              </a:path>
            </a:pathLst>
          </a:custGeom>
          <a:blipFill rotWithShape="1">
            <a:blip r:embed="rId3">
              <a:alphaModFix amt="77000"/>
            </a:blip>
            <a:stretch>
              <a:fillRect b="0" l="0" r="0" t="0"/>
            </a:stretch>
          </a:blipFill>
          <a:ln>
            <a:noFill/>
          </a:ln>
        </p:spPr>
      </p:sp>
      <p:sp>
        <p:nvSpPr>
          <p:cNvPr id="354" name="Google Shape;354;p16"/>
          <p:cNvSpPr/>
          <p:nvPr/>
        </p:nvSpPr>
        <p:spPr>
          <a:xfrm>
            <a:off x="10754684" y="-128"/>
            <a:ext cx="8603623" cy="10287128"/>
          </a:xfrm>
          <a:custGeom>
            <a:rect b="b" l="l" r="r" t="t"/>
            <a:pathLst>
              <a:path extrusionOk="0" h="10286874" w="8603411">
                <a:moveTo>
                  <a:pt x="8603411" y="10251441"/>
                </a:moveTo>
                <a:cubicBezTo>
                  <a:pt x="8603411" y="10284588"/>
                  <a:pt x="8592743" y="10286874"/>
                  <a:pt x="8564930" y="10286874"/>
                </a:cubicBezTo>
                <a:cubicBezTo>
                  <a:pt x="5710350" y="10286239"/>
                  <a:pt x="2855899" y="10286239"/>
                  <a:pt x="1320" y="10286239"/>
                </a:cubicBezTo>
                <a:cubicBezTo>
                  <a:pt x="-2744" y="10272396"/>
                  <a:pt x="3606" y="10259823"/>
                  <a:pt x="6527" y="10246996"/>
                </a:cubicBezTo>
                <a:cubicBezTo>
                  <a:pt x="132003" y="9685402"/>
                  <a:pt x="257606" y="9123935"/>
                  <a:pt x="383463" y="8562467"/>
                </a:cubicBezTo>
                <a:cubicBezTo>
                  <a:pt x="562914" y="7761986"/>
                  <a:pt x="742746" y="6961633"/>
                  <a:pt x="922070" y="6161151"/>
                </a:cubicBezTo>
                <a:cubicBezTo>
                  <a:pt x="1143558" y="5172583"/>
                  <a:pt x="1364538" y="4184015"/>
                  <a:pt x="1585899" y="3195574"/>
                </a:cubicBezTo>
                <a:cubicBezTo>
                  <a:pt x="1810816" y="2191385"/>
                  <a:pt x="2035860" y="1187323"/>
                  <a:pt x="2261412" y="183261"/>
                </a:cubicBezTo>
                <a:cubicBezTo>
                  <a:pt x="2275128" y="122174"/>
                  <a:pt x="2283891" y="59690"/>
                  <a:pt x="2306116" y="635"/>
                </a:cubicBezTo>
                <a:cubicBezTo>
                  <a:pt x="4392472" y="635"/>
                  <a:pt x="6478828" y="635"/>
                  <a:pt x="8565184" y="0"/>
                </a:cubicBezTo>
                <a:cubicBezTo>
                  <a:pt x="8593505" y="0"/>
                  <a:pt x="8603157" y="3429"/>
                  <a:pt x="8603157" y="35814"/>
                </a:cubicBezTo>
                <a:cubicBezTo>
                  <a:pt x="8602395" y="3441066"/>
                  <a:pt x="8602395" y="6846317"/>
                  <a:pt x="8603411" y="10251441"/>
                </a:cubicBez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55" name="Google Shape;355;p16"/>
          <p:cNvGrpSpPr/>
          <p:nvPr/>
        </p:nvGrpSpPr>
        <p:grpSpPr>
          <a:xfrm rot="753170">
            <a:off x="11501310" y="-1635444"/>
            <a:ext cx="588190" cy="13889729"/>
            <a:chOff x="0" y="0"/>
            <a:chExt cx="154914" cy="3658200"/>
          </a:xfrm>
        </p:grpSpPr>
        <p:sp>
          <p:nvSpPr>
            <p:cNvPr id="356" name="Google Shape;356;p16"/>
            <p:cNvSpPr/>
            <p:nvPr/>
          </p:nvSpPr>
          <p:spPr>
            <a:xfrm>
              <a:off x="0" y="0"/>
              <a:ext cx="154914" cy="3658200"/>
            </a:xfrm>
            <a:custGeom>
              <a:rect b="b" l="l" r="r" t="t"/>
              <a:pathLst>
                <a:path extrusionOk="0" h="3658200" w="154914">
                  <a:moveTo>
                    <a:pt x="0" y="0"/>
                  </a:moveTo>
                  <a:lnTo>
                    <a:pt x="154914" y="0"/>
                  </a:lnTo>
                  <a:lnTo>
                    <a:pt x="154914" y="3658200"/>
                  </a:lnTo>
                  <a:lnTo>
                    <a:pt x="0" y="3658200"/>
                  </a:lnTo>
                  <a:close/>
                </a:path>
              </a:pathLst>
            </a:custGeom>
            <a:solidFill>
              <a:srgbClr val="DE791C"/>
            </a:solidFill>
            <a:ln>
              <a:noFill/>
            </a:ln>
          </p:spPr>
        </p:sp>
        <p:sp>
          <p:nvSpPr>
            <p:cNvPr id="357" name="Google Shape;357;p16"/>
            <p:cNvSpPr txBox="1"/>
            <p:nvPr/>
          </p:nvSpPr>
          <p:spPr>
            <a:xfrm>
              <a:off x="0" y="0"/>
              <a:ext cx="154914" cy="3658200"/>
            </a:xfrm>
            <a:prstGeom prst="rect">
              <a:avLst/>
            </a:prstGeom>
            <a:noFill/>
            <a:ln>
              <a:noFill/>
            </a:ln>
          </p:spPr>
          <p:txBody>
            <a:bodyPr anchorCtr="0" anchor="ctr" bIns="50800" lIns="50800" spcFirstLastPara="1" rIns="50800" wrap="square" tIns="50800">
              <a:noAutofit/>
            </a:bodyPr>
            <a:lstStyle/>
            <a:p>
              <a:pPr indent="0" lvl="0" marL="0" marR="0" rtl="0" algn="ctr">
                <a:lnSpc>
                  <a:spcPct val="137666"/>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58" name="Google Shape;358;p16"/>
          <p:cNvSpPr/>
          <p:nvPr/>
        </p:nvSpPr>
        <p:spPr>
          <a:xfrm flipH="1" rot="10800000">
            <a:off x="-3718317" y="9849951"/>
            <a:ext cx="14007323" cy="4474020"/>
          </a:xfrm>
          <a:custGeom>
            <a:rect b="b" l="l" r="r" t="t"/>
            <a:pathLst>
              <a:path extrusionOk="0" h="4474020" w="14007323">
                <a:moveTo>
                  <a:pt x="14007323" y="0"/>
                </a:moveTo>
                <a:lnTo>
                  <a:pt x="0" y="0"/>
                </a:lnTo>
                <a:lnTo>
                  <a:pt x="0" y="4474019"/>
                </a:lnTo>
                <a:lnTo>
                  <a:pt x="14007323" y="4474019"/>
                </a:lnTo>
                <a:lnTo>
                  <a:pt x="14007323" y="0"/>
                </a:lnTo>
                <a:close/>
              </a:path>
            </a:pathLst>
          </a:custGeom>
          <a:blipFill rotWithShape="1">
            <a:blip r:embed="rId3">
              <a:alphaModFix amt="77000"/>
            </a:blip>
            <a:stretch>
              <a:fillRect b="0" l="0" r="0" t="0"/>
            </a:stretch>
          </a:blipFill>
          <a:ln>
            <a:noFill/>
          </a:ln>
        </p:spPr>
      </p:sp>
      <p:sp>
        <p:nvSpPr>
          <p:cNvPr id="359" name="Google Shape;359;p16"/>
          <p:cNvSpPr/>
          <p:nvPr/>
        </p:nvSpPr>
        <p:spPr>
          <a:xfrm>
            <a:off x="963767" y="692855"/>
            <a:ext cx="3512263" cy="1281501"/>
          </a:xfrm>
          <a:custGeom>
            <a:rect b="b" l="l" r="r" t="t"/>
            <a:pathLst>
              <a:path extrusionOk="0" h="1281501" w="3512263">
                <a:moveTo>
                  <a:pt x="0" y="0"/>
                </a:moveTo>
                <a:lnTo>
                  <a:pt x="3512263" y="0"/>
                </a:lnTo>
                <a:lnTo>
                  <a:pt x="3512263" y="1281502"/>
                </a:lnTo>
                <a:lnTo>
                  <a:pt x="0" y="1281502"/>
                </a:lnTo>
                <a:lnTo>
                  <a:pt x="0" y="0"/>
                </a:lnTo>
                <a:close/>
              </a:path>
            </a:pathLst>
          </a:custGeom>
          <a:blipFill rotWithShape="1">
            <a:blip r:embed="rId4">
              <a:alphaModFix/>
            </a:blip>
            <a:stretch>
              <a:fillRect b="0" l="0" r="0" t="0"/>
            </a:stretch>
          </a:blipFill>
          <a:ln>
            <a:noFill/>
          </a:ln>
        </p:spPr>
      </p:sp>
      <p:sp>
        <p:nvSpPr>
          <p:cNvPr id="360" name="Google Shape;360;p16"/>
          <p:cNvSpPr txBox="1"/>
          <p:nvPr/>
        </p:nvSpPr>
        <p:spPr>
          <a:xfrm>
            <a:off x="1391467" y="4252237"/>
            <a:ext cx="9911611" cy="1971694"/>
          </a:xfrm>
          <a:prstGeom prst="rect">
            <a:avLst/>
          </a:prstGeom>
          <a:noFill/>
          <a:ln>
            <a:noFill/>
          </a:ln>
        </p:spPr>
        <p:txBody>
          <a:bodyPr anchorCtr="0" anchor="t" bIns="0" lIns="0" spcFirstLastPara="1" rIns="0" wrap="square" tIns="0">
            <a:spAutoFit/>
          </a:bodyPr>
          <a:lstStyle/>
          <a:p>
            <a:pPr indent="0" lvl="0" marL="0" marR="0" rtl="0" algn="r">
              <a:lnSpc>
                <a:spcPct val="100000"/>
              </a:lnSpc>
              <a:spcBef>
                <a:spcPts val="0"/>
              </a:spcBef>
              <a:spcAft>
                <a:spcPts val="0"/>
              </a:spcAft>
              <a:buNone/>
            </a:pPr>
            <a:r>
              <a:rPr b="1" lang="en-US" sz="7500">
                <a:solidFill>
                  <a:srgbClr val="FFFFFF"/>
                </a:solidFill>
                <a:latin typeface="Arial"/>
                <a:ea typeface="Arial"/>
                <a:cs typeface="Arial"/>
                <a:sym typeface="Arial"/>
              </a:rPr>
              <a:t>The Future is Made with You!</a:t>
            </a:r>
            <a:endParaRPr/>
          </a:p>
        </p:txBody>
      </p:sp>
      <p:sp>
        <p:nvSpPr>
          <p:cNvPr id="361" name="Google Shape;361;p16"/>
          <p:cNvSpPr/>
          <p:nvPr/>
        </p:nvSpPr>
        <p:spPr>
          <a:xfrm>
            <a:off x="10934241" y="-128"/>
            <a:ext cx="8603623" cy="10287128"/>
          </a:xfrm>
          <a:custGeom>
            <a:rect b="b" l="l" r="r" t="t"/>
            <a:pathLst>
              <a:path extrusionOk="0" h="10286874" w="8603411">
                <a:moveTo>
                  <a:pt x="8603411" y="10251441"/>
                </a:moveTo>
                <a:cubicBezTo>
                  <a:pt x="8603411" y="10284588"/>
                  <a:pt x="8592743" y="10286874"/>
                  <a:pt x="8564930" y="10286874"/>
                </a:cubicBezTo>
                <a:cubicBezTo>
                  <a:pt x="5710350" y="10286239"/>
                  <a:pt x="2855899" y="10286239"/>
                  <a:pt x="1320" y="10286239"/>
                </a:cubicBezTo>
                <a:cubicBezTo>
                  <a:pt x="-2744" y="10272396"/>
                  <a:pt x="3606" y="10259823"/>
                  <a:pt x="6527" y="10246996"/>
                </a:cubicBezTo>
                <a:cubicBezTo>
                  <a:pt x="132003" y="9685402"/>
                  <a:pt x="257606" y="9123935"/>
                  <a:pt x="383463" y="8562467"/>
                </a:cubicBezTo>
                <a:cubicBezTo>
                  <a:pt x="562914" y="7761986"/>
                  <a:pt x="742746" y="6961633"/>
                  <a:pt x="922070" y="6161151"/>
                </a:cubicBezTo>
                <a:cubicBezTo>
                  <a:pt x="1143558" y="5172583"/>
                  <a:pt x="1364538" y="4184015"/>
                  <a:pt x="1585899" y="3195574"/>
                </a:cubicBezTo>
                <a:cubicBezTo>
                  <a:pt x="1810816" y="2191385"/>
                  <a:pt x="2035860" y="1187323"/>
                  <a:pt x="2261412" y="183261"/>
                </a:cubicBezTo>
                <a:cubicBezTo>
                  <a:pt x="2275128" y="122174"/>
                  <a:pt x="2283891" y="59690"/>
                  <a:pt x="2306116" y="635"/>
                </a:cubicBezTo>
                <a:cubicBezTo>
                  <a:pt x="4392472" y="635"/>
                  <a:pt x="6478828" y="635"/>
                  <a:pt x="8565184" y="0"/>
                </a:cubicBezTo>
                <a:cubicBezTo>
                  <a:pt x="8593505" y="0"/>
                  <a:pt x="8603157" y="3429"/>
                  <a:pt x="8603157" y="35814"/>
                </a:cubicBezTo>
                <a:cubicBezTo>
                  <a:pt x="8602395" y="3441066"/>
                  <a:pt x="8602395" y="6846317"/>
                  <a:pt x="8603411" y="10251441"/>
                </a:cubicBezTo>
                <a:close/>
              </a:path>
            </a:pathLst>
          </a:custGeom>
          <a:blipFill rotWithShape="1">
            <a:blip r:embed="rId5">
              <a:alphaModFix/>
            </a:blip>
            <a:stretch>
              <a:fillRect b="0" l="-57173" r="-113792"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2"/>
          <p:cNvSpPr/>
          <p:nvPr/>
        </p:nvSpPr>
        <p:spPr>
          <a:xfrm>
            <a:off x="0" y="0"/>
            <a:ext cx="18288000" cy="1457325"/>
          </a:xfrm>
          <a:prstGeom prst="rect">
            <a:avLst/>
          </a:prstGeom>
          <a:solidFill>
            <a:srgbClr val="1F1B1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2"/>
          <p:cNvSpPr/>
          <p:nvPr/>
        </p:nvSpPr>
        <p:spPr>
          <a:xfrm flipH="1">
            <a:off x="-2708527" y="9942128"/>
            <a:ext cx="14008160" cy="4474287"/>
          </a:xfrm>
          <a:custGeom>
            <a:rect b="b" l="l" r="r" t="t"/>
            <a:pathLst>
              <a:path extrusionOk="0" h="4474287" w="14008160">
                <a:moveTo>
                  <a:pt x="0" y="4474287"/>
                </a:moveTo>
                <a:lnTo>
                  <a:pt x="14008160" y="4474287"/>
                </a:lnTo>
                <a:lnTo>
                  <a:pt x="14008160" y="0"/>
                </a:lnTo>
                <a:lnTo>
                  <a:pt x="0" y="0"/>
                </a:lnTo>
                <a:lnTo>
                  <a:pt x="0" y="4474287"/>
                </a:lnTo>
                <a:close/>
              </a:path>
            </a:pathLst>
          </a:custGeom>
          <a:blipFill rotWithShape="1">
            <a:blip r:embed="rId3">
              <a:alphaModFix amt="28000"/>
            </a:blip>
            <a:stretch>
              <a:fillRect b="0" l="0" r="0" t="0"/>
            </a:stretch>
          </a:blipFill>
          <a:ln>
            <a:noFill/>
          </a:ln>
        </p:spPr>
      </p:sp>
      <p:grpSp>
        <p:nvGrpSpPr>
          <p:cNvPr id="111" name="Google Shape;111;p2"/>
          <p:cNvGrpSpPr/>
          <p:nvPr/>
        </p:nvGrpSpPr>
        <p:grpSpPr>
          <a:xfrm>
            <a:off x="0" y="884039"/>
            <a:ext cx="13345417" cy="1025708"/>
            <a:chOff x="0" y="-38100"/>
            <a:chExt cx="3032220" cy="270145"/>
          </a:xfrm>
        </p:grpSpPr>
        <p:sp>
          <p:nvSpPr>
            <p:cNvPr id="112" name="Google Shape;112;p2"/>
            <p:cNvSpPr/>
            <p:nvPr/>
          </p:nvSpPr>
          <p:spPr>
            <a:xfrm>
              <a:off x="0" y="0"/>
              <a:ext cx="3032220" cy="232045"/>
            </a:xfrm>
            <a:custGeom>
              <a:rect b="b" l="l" r="r" t="t"/>
              <a:pathLst>
                <a:path extrusionOk="0" h="232045" w="3032220">
                  <a:moveTo>
                    <a:pt x="0" y="0"/>
                  </a:moveTo>
                  <a:lnTo>
                    <a:pt x="3032220" y="0"/>
                  </a:lnTo>
                  <a:lnTo>
                    <a:pt x="3032220" y="232045"/>
                  </a:lnTo>
                  <a:lnTo>
                    <a:pt x="0" y="232045"/>
                  </a:lnTo>
                  <a:close/>
                </a:path>
              </a:pathLst>
            </a:custGeom>
            <a:solidFill>
              <a:srgbClr val="DE791C"/>
            </a:solidFill>
            <a:ln>
              <a:noFill/>
            </a:ln>
          </p:spPr>
        </p:sp>
        <p:sp>
          <p:nvSpPr>
            <p:cNvPr id="113" name="Google Shape;113;p2"/>
            <p:cNvSpPr txBox="1"/>
            <p:nvPr/>
          </p:nvSpPr>
          <p:spPr>
            <a:xfrm>
              <a:off x="0" y="-38100"/>
              <a:ext cx="3032220" cy="27014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14" name="Google Shape;114;p2"/>
          <p:cNvGrpSpPr/>
          <p:nvPr/>
        </p:nvGrpSpPr>
        <p:grpSpPr>
          <a:xfrm>
            <a:off x="10859110" y="1028700"/>
            <a:ext cx="881047" cy="881047"/>
            <a:chOff x="0" y="0"/>
            <a:chExt cx="812800" cy="812800"/>
          </a:xfrm>
        </p:grpSpPr>
        <p:sp>
          <p:nvSpPr>
            <p:cNvPr id="115" name="Google Shape;115;p2"/>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F7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2"/>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7" name="Google Shape;117;p2"/>
          <p:cNvSpPr/>
          <p:nvPr/>
        </p:nvSpPr>
        <p:spPr>
          <a:xfrm rot="5400000">
            <a:off x="16455373" y="-87586"/>
            <a:ext cx="1060016" cy="1235189"/>
          </a:xfrm>
          <a:custGeom>
            <a:rect b="b" l="l" r="r" t="t"/>
            <a:pathLst>
              <a:path extrusionOk="0" h="1235189" w="1060016">
                <a:moveTo>
                  <a:pt x="0" y="0"/>
                </a:moveTo>
                <a:lnTo>
                  <a:pt x="1060017" y="0"/>
                </a:lnTo>
                <a:lnTo>
                  <a:pt x="1060017" y="1235188"/>
                </a:lnTo>
                <a:lnTo>
                  <a:pt x="0" y="1235188"/>
                </a:lnTo>
                <a:lnTo>
                  <a:pt x="0" y="0"/>
                </a:lnTo>
                <a:close/>
              </a:path>
            </a:pathLst>
          </a:custGeom>
          <a:blipFill rotWithShape="1">
            <a:blip r:embed="rId4">
              <a:alphaModFix/>
            </a:blip>
            <a:stretch>
              <a:fillRect b="0" l="0" r="0" t="0"/>
            </a:stretch>
          </a:blipFill>
          <a:ln>
            <a:noFill/>
          </a:ln>
        </p:spPr>
      </p:sp>
      <p:sp>
        <p:nvSpPr>
          <p:cNvPr id="118" name="Google Shape;118;p2"/>
          <p:cNvSpPr/>
          <p:nvPr/>
        </p:nvSpPr>
        <p:spPr>
          <a:xfrm>
            <a:off x="13132092" y="183555"/>
            <a:ext cx="2819702" cy="1028810"/>
          </a:xfrm>
          <a:custGeom>
            <a:rect b="b" l="l" r="r" t="t"/>
            <a:pathLst>
              <a:path extrusionOk="0" h="1028810" w="2819702">
                <a:moveTo>
                  <a:pt x="0" y="0"/>
                </a:moveTo>
                <a:lnTo>
                  <a:pt x="2819702" y="0"/>
                </a:lnTo>
                <a:lnTo>
                  <a:pt x="2819702" y="1028810"/>
                </a:lnTo>
                <a:lnTo>
                  <a:pt x="0" y="1028810"/>
                </a:lnTo>
                <a:lnTo>
                  <a:pt x="0" y="0"/>
                </a:lnTo>
                <a:close/>
              </a:path>
            </a:pathLst>
          </a:custGeom>
          <a:blipFill rotWithShape="1">
            <a:blip r:embed="rId5">
              <a:alphaModFix/>
            </a:blip>
            <a:stretch>
              <a:fillRect b="0" l="0" r="0" t="0"/>
            </a:stretch>
          </a:blipFill>
          <a:ln>
            <a:noFill/>
          </a:ln>
        </p:spPr>
      </p:sp>
      <p:sp>
        <p:nvSpPr>
          <p:cNvPr id="119" name="Google Shape;119;p2"/>
          <p:cNvSpPr txBox="1"/>
          <p:nvPr/>
        </p:nvSpPr>
        <p:spPr>
          <a:xfrm>
            <a:off x="381000" y="1168112"/>
            <a:ext cx="14477999" cy="560923"/>
          </a:xfrm>
          <a:prstGeom prst="rect">
            <a:avLst/>
          </a:prstGeom>
          <a:noFill/>
          <a:ln>
            <a:noFill/>
          </a:ln>
        </p:spPr>
        <p:txBody>
          <a:bodyPr anchorCtr="0" anchor="t" bIns="0" lIns="0" spcFirstLastPara="1" rIns="0" wrap="square" tIns="0">
            <a:spAutoFit/>
          </a:bodyPr>
          <a:lstStyle/>
          <a:p>
            <a:pPr indent="0" lvl="0" marL="0" marR="0" rtl="0" algn="l">
              <a:lnSpc>
                <a:spcPct val="140011"/>
              </a:lnSpc>
              <a:spcBef>
                <a:spcPts val="0"/>
              </a:spcBef>
              <a:spcAft>
                <a:spcPts val="0"/>
              </a:spcAft>
              <a:buNone/>
            </a:pPr>
            <a:r>
              <a:rPr b="1" i="0" lang="en-US" sz="3399" u="none" cap="none" strike="noStrike">
                <a:solidFill>
                  <a:srgbClr val="FFFFFF"/>
                </a:solidFill>
                <a:latin typeface="Arimo"/>
                <a:ea typeface="Arimo"/>
                <a:cs typeface="Arimo"/>
                <a:sym typeface="Arimo"/>
              </a:rPr>
              <a:t>Advanced Manufacturing: Solving World Challenges</a:t>
            </a:r>
            <a:endParaRPr/>
          </a:p>
        </p:txBody>
      </p:sp>
      <p:sp>
        <p:nvSpPr>
          <p:cNvPr id="120" name="Google Shape;120;p2"/>
          <p:cNvSpPr txBox="1"/>
          <p:nvPr/>
        </p:nvSpPr>
        <p:spPr>
          <a:xfrm>
            <a:off x="341175" y="2774300"/>
            <a:ext cx="10789200" cy="5818200"/>
          </a:xfrm>
          <a:prstGeom prst="rect">
            <a:avLst/>
          </a:prstGeom>
          <a:noFill/>
          <a:ln>
            <a:noFill/>
          </a:ln>
        </p:spPr>
        <p:txBody>
          <a:bodyPr anchorCtr="0" anchor="t" bIns="0" lIns="0" spcFirstLastPara="1" rIns="0" wrap="square" tIns="0">
            <a:spAutoFit/>
          </a:bodyPr>
          <a:lstStyle/>
          <a:p>
            <a:pPr indent="-266700" lvl="0" marL="268529" marR="0" rtl="0" algn="l">
              <a:spcBef>
                <a:spcPts val="0"/>
              </a:spcBef>
              <a:spcAft>
                <a:spcPts val="0"/>
              </a:spcAft>
              <a:buClr>
                <a:schemeClr val="dk1"/>
              </a:buClr>
              <a:buSzPts val="4200"/>
              <a:buFont typeface="Arial"/>
              <a:buChar char="•"/>
            </a:pPr>
            <a:r>
              <a:rPr b="0" i="0" lang="en-US" sz="4200" u="none" cap="none" strike="noStrike">
                <a:solidFill>
                  <a:schemeClr val="dk1"/>
                </a:solidFill>
                <a:latin typeface="ABeeZee"/>
                <a:ea typeface="ABeeZee"/>
                <a:cs typeface="ABeeZee"/>
                <a:sym typeface="ABeeZee"/>
              </a:rPr>
              <a:t>Grows the economy, businesses, communities, and families worldwide </a:t>
            </a:r>
            <a:endParaRPr b="0" i="0" sz="4200" u="none" cap="none" strike="noStrike">
              <a:solidFill>
                <a:schemeClr val="dk1"/>
              </a:solidFill>
              <a:latin typeface="Arial"/>
              <a:ea typeface="Arial"/>
              <a:cs typeface="Arial"/>
              <a:sym typeface="Arial"/>
            </a:endParaRPr>
          </a:p>
          <a:p>
            <a:pPr indent="-266700" lvl="0" marL="268529" marR="0" rtl="0" algn="l">
              <a:spcBef>
                <a:spcPts val="0"/>
              </a:spcBef>
              <a:spcAft>
                <a:spcPts val="0"/>
              </a:spcAft>
              <a:buClr>
                <a:schemeClr val="dk1"/>
              </a:buClr>
              <a:buSzPts val="4200"/>
              <a:buFont typeface="Arial"/>
              <a:buChar char="•"/>
            </a:pPr>
            <a:r>
              <a:rPr b="0" i="0" lang="en-US" sz="4200" u="none" cap="none" strike="noStrike">
                <a:solidFill>
                  <a:schemeClr val="dk1"/>
                </a:solidFill>
                <a:latin typeface="ABeeZee"/>
                <a:ea typeface="ABeeZee"/>
                <a:cs typeface="ABeeZee"/>
                <a:sym typeface="ABeeZee"/>
              </a:rPr>
              <a:t>Makes products better, faster, and smarter</a:t>
            </a:r>
            <a:endParaRPr b="0" i="0" sz="4200" u="none" cap="none" strike="noStrike">
              <a:solidFill>
                <a:schemeClr val="dk1"/>
              </a:solidFill>
              <a:latin typeface="Arial"/>
              <a:ea typeface="Arial"/>
              <a:cs typeface="Arial"/>
              <a:sym typeface="Arial"/>
            </a:endParaRPr>
          </a:p>
          <a:p>
            <a:pPr indent="-266700" lvl="0" marL="268529" marR="0" rtl="0" algn="l">
              <a:spcBef>
                <a:spcPts val="0"/>
              </a:spcBef>
              <a:spcAft>
                <a:spcPts val="0"/>
              </a:spcAft>
              <a:buClr>
                <a:schemeClr val="dk1"/>
              </a:buClr>
              <a:buSzPts val="4200"/>
              <a:buFont typeface="Arial"/>
              <a:buChar char="•"/>
            </a:pPr>
            <a:r>
              <a:rPr b="0" i="0" lang="en-US" sz="4200" u="none" cap="none" strike="noStrike">
                <a:solidFill>
                  <a:schemeClr val="dk1"/>
                </a:solidFill>
                <a:latin typeface="ABeeZee"/>
                <a:ea typeface="ABeeZee"/>
                <a:cs typeface="ABeeZee"/>
                <a:sym typeface="ABeeZee"/>
              </a:rPr>
              <a:t>Combines creativity, technology, and teamwork </a:t>
            </a:r>
            <a:endParaRPr sz="1600">
              <a:solidFill>
                <a:schemeClr val="dk1"/>
              </a:solidFill>
            </a:endParaRPr>
          </a:p>
          <a:p>
            <a:pPr indent="-266700" lvl="0" marL="268529" marR="0" rtl="0" algn="l">
              <a:spcBef>
                <a:spcPts val="0"/>
              </a:spcBef>
              <a:spcAft>
                <a:spcPts val="0"/>
              </a:spcAft>
              <a:buClr>
                <a:schemeClr val="dk1"/>
              </a:buClr>
              <a:buSzPts val="4200"/>
              <a:buFont typeface="Arial"/>
              <a:buChar char="•"/>
            </a:pPr>
            <a:r>
              <a:rPr b="0" i="0" lang="en-US" sz="4200" u="none" cap="none" strike="noStrike">
                <a:solidFill>
                  <a:schemeClr val="dk1"/>
                </a:solidFill>
                <a:latin typeface="ABeeZee"/>
                <a:ea typeface="ABeeZee"/>
                <a:cs typeface="ABeeZee"/>
                <a:sym typeface="ABeeZee"/>
              </a:rPr>
              <a:t>Offers careers in Aerospace &amp; Defense, BioPharma, EV &amp; Battery, Automotive, Energy, &amp; more!</a:t>
            </a:r>
            <a:endParaRPr b="0" i="0" sz="4200" u="none" cap="none" strike="noStrike">
              <a:solidFill>
                <a:schemeClr val="dk1"/>
              </a:solidFill>
              <a:latin typeface="Arial"/>
              <a:ea typeface="Arial"/>
              <a:cs typeface="Arial"/>
              <a:sym typeface="Arial"/>
            </a:endParaRPr>
          </a:p>
        </p:txBody>
      </p:sp>
      <p:sp>
        <p:nvSpPr>
          <p:cNvPr id="121" name="Google Shape;121;p2"/>
          <p:cNvSpPr txBox="1"/>
          <p:nvPr/>
        </p:nvSpPr>
        <p:spPr>
          <a:xfrm>
            <a:off x="2566555" y="7026625"/>
            <a:ext cx="1053638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u="none" cap="none" strike="noStrike">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sp>
        <p:nvSpPr>
          <p:cNvPr descr="Cartoon image of the world surrounded by symbols depicting email, movies, internet share tools, &quot;likes&quot;, security locks, location" id="122" name="Google Shape;122;p2"/>
          <p:cNvSpPr/>
          <p:nvPr/>
        </p:nvSpPr>
        <p:spPr>
          <a:xfrm>
            <a:off x="10758824" y="2277826"/>
            <a:ext cx="6749017" cy="6100191"/>
          </a:xfrm>
          <a:custGeom>
            <a:rect b="b" l="l" r="r" t="t"/>
            <a:pathLst>
              <a:path extrusionOk="0" h="4114800" w="3759898">
                <a:moveTo>
                  <a:pt x="0" y="0"/>
                </a:moveTo>
                <a:lnTo>
                  <a:pt x="3759898" y="0"/>
                </a:lnTo>
                <a:lnTo>
                  <a:pt x="3759898" y="4114800"/>
                </a:lnTo>
                <a:lnTo>
                  <a:pt x="0" y="4114800"/>
                </a:lnTo>
                <a:lnTo>
                  <a:pt x="0" y="0"/>
                </a:lnTo>
                <a:close/>
              </a:path>
            </a:pathLst>
          </a:custGeom>
          <a:blipFill rotWithShape="1">
            <a:blip r:embed="rId6">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4"/>
          <p:cNvSpPr/>
          <p:nvPr/>
        </p:nvSpPr>
        <p:spPr>
          <a:xfrm>
            <a:off x="0" y="0"/>
            <a:ext cx="18288000" cy="1457325"/>
          </a:xfrm>
          <a:prstGeom prst="rect">
            <a:avLst/>
          </a:prstGeom>
          <a:solidFill>
            <a:srgbClr val="1F1B1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4"/>
          <p:cNvSpPr/>
          <p:nvPr/>
        </p:nvSpPr>
        <p:spPr>
          <a:xfrm flipH="1">
            <a:off x="-2708527" y="9942128"/>
            <a:ext cx="14008160" cy="4474287"/>
          </a:xfrm>
          <a:custGeom>
            <a:rect b="b" l="l" r="r" t="t"/>
            <a:pathLst>
              <a:path extrusionOk="0" h="4474287" w="14008160">
                <a:moveTo>
                  <a:pt x="0" y="4474287"/>
                </a:moveTo>
                <a:lnTo>
                  <a:pt x="14008160" y="4474287"/>
                </a:lnTo>
                <a:lnTo>
                  <a:pt x="14008160" y="0"/>
                </a:lnTo>
                <a:lnTo>
                  <a:pt x="0" y="0"/>
                </a:lnTo>
                <a:lnTo>
                  <a:pt x="0" y="4474287"/>
                </a:lnTo>
                <a:close/>
              </a:path>
            </a:pathLst>
          </a:custGeom>
          <a:blipFill rotWithShape="1">
            <a:blip r:embed="rId3">
              <a:alphaModFix amt="28000"/>
            </a:blip>
            <a:stretch>
              <a:fillRect b="0" l="0" r="0" t="0"/>
            </a:stretch>
          </a:blipFill>
          <a:ln>
            <a:noFill/>
          </a:ln>
        </p:spPr>
      </p:sp>
      <p:grpSp>
        <p:nvGrpSpPr>
          <p:cNvPr id="130" name="Google Shape;130;p4"/>
          <p:cNvGrpSpPr/>
          <p:nvPr/>
        </p:nvGrpSpPr>
        <p:grpSpPr>
          <a:xfrm>
            <a:off x="-213326" y="884039"/>
            <a:ext cx="11512960" cy="1025708"/>
            <a:chOff x="0" y="-38100"/>
            <a:chExt cx="3032220" cy="270145"/>
          </a:xfrm>
        </p:grpSpPr>
        <p:sp>
          <p:nvSpPr>
            <p:cNvPr id="131" name="Google Shape;131;p4"/>
            <p:cNvSpPr/>
            <p:nvPr/>
          </p:nvSpPr>
          <p:spPr>
            <a:xfrm>
              <a:off x="0" y="0"/>
              <a:ext cx="3032220" cy="232045"/>
            </a:xfrm>
            <a:custGeom>
              <a:rect b="b" l="l" r="r" t="t"/>
              <a:pathLst>
                <a:path extrusionOk="0" h="232045" w="3032220">
                  <a:moveTo>
                    <a:pt x="0" y="0"/>
                  </a:moveTo>
                  <a:lnTo>
                    <a:pt x="3032220" y="0"/>
                  </a:lnTo>
                  <a:lnTo>
                    <a:pt x="3032220" y="232045"/>
                  </a:lnTo>
                  <a:lnTo>
                    <a:pt x="0" y="232045"/>
                  </a:lnTo>
                  <a:close/>
                </a:path>
              </a:pathLst>
            </a:custGeom>
            <a:solidFill>
              <a:srgbClr val="DE791C"/>
            </a:solidFill>
            <a:ln>
              <a:noFill/>
            </a:ln>
          </p:spPr>
        </p:sp>
        <p:sp>
          <p:nvSpPr>
            <p:cNvPr id="132" name="Google Shape;132;p4"/>
            <p:cNvSpPr txBox="1"/>
            <p:nvPr/>
          </p:nvSpPr>
          <p:spPr>
            <a:xfrm>
              <a:off x="0" y="-38100"/>
              <a:ext cx="3032220" cy="27014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33" name="Google Shape;133;p4"/>
          <p:cNvGrpSpPr/>
          <p:nvPr/>
        </p:nvGrpSpPr>
        <p:grpSpPr>
          <a:xfrm>
            <a:off x="10859110" y="1028700"/>
            <a:ext cx="881047" cy="881047"/>
            <a:chOff x="0" y="0"/>
            <a:chExt cx="812800" cy="812800"/>
          </a:xfrm>
        </p:grpSpPr>
        <p:sp>
          <p:nvSpPr>
            <p:cNvPr id="134" name="Google Shape;134;p4"/>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F7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4"/>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36" name="Google Shape;136;p4"/>
          <p:cNvSpPr/>
          <p:nvPr/>
        </p:nvSpPr>
        <p:spPr>
          <a:xfrm rot="5400000">
            <a:off x="16455373" y="-87586"/>
            <a:ext cx="1060016" cy="1235189"/>
          </a:xfrm>
          <a:custGeom>
            <a:rect b="b" l="l" r="r" t="t"/>
            <a:pathLst>
              <a:path extrusionOk="0" h="1235189" w="1060016">
                <a:moveTo>
                  <a:pt x="0" y="0"/>
                </a:moveTo>
                <a:lnTo>
                  <a:pt x="1060017" y="0"/>
                </a:lnTo>
                <a:lnTo>
                  <a:pt x="1060017" y="1235188"/>
                </a:lnTo>
                <a:lnTo>
                  <a:pt x="0" y="1235188"/>
                </a:lnTo>
                <a:lnTo>
                  <a:pt x="0" y="0"/>
                </a:lnTo>
                <a:close/>
              </a:path>
            </a:pathLst>
          </a:custGeom>
          <a:blipFill rotWithShape="1">
            <a:blip r:embed="rId4">
              <a:alphaModFix/>
            </a:blip>
            <a:stretch>
              <a:fillRect b="0" l="0" r="0" t="0"/>
            </a:stretch>
          </a:blipFill>
          <a:ln>
            <a:noFill/>
          </a:ln>
        </p:spPr>
      </p:sp>
      <p:sp>
        <p:nvSpPr>
          <p:cNvPr id="137" name="Google Shape;137;p4"/>
          <p:cNvSpPr/>
          <p:nvPr/>
        </p:nvSpPr>
        <p:spPr>
          <a:xfrm>
            <a:off x="13132092" y="183555"/>
            <a:ext cx="2819702" cy="1028810"/>
          </a:xfrm>
          <a:custGeom>
            <a:rect b="b" l="l" r="r" t="t"/>
            <a:pathLst>
              <a:path extrusionOk="0" h="1028810" w="2819702">
                <a:moveTo>
                  <a:pt x="0" y="0"/>
                </a:moveTo>
                <a:lnTo>
                  <a:pt x="2819702" y="0"/>
                </a:lnTo>
                <a:lnTo>
                  <a:pt x="2819702" y="1028810"/>
                </a:lnTo>
                <a:lnTo>
                  <a:pt x="0" y="1028810"/>
                </a:lnTo>
                <a:lnTo>
                  <a:pt x="0" y="0"/>
                </a:lnTo>
                <a:close/>
              </a:path>
            </a:pathLst>
          </a:custGeom>
          <a:blipFill rotWithShape="1">
            <a:blip r:embed="rId5">
              <a:alphaModFix/>
            </a:blip>
            <a:stretch>
              <a:fillRect b="0" l="0" r="0" t="0"/>
            </a:stretch>
          </a:blipFill>
          <a:ln>
            <a:noFill/>
          </a:ln>
        </p:spPr>
      </p:sp>
      <p:sp>
        <p:nvSpPr>
          <p:cNvPr id="138" name="Google Shape;138;p4"/>
          <p:cNvSpPr txBox="1"/>
          <p:nvPr/>
        </p:nvSpPr>
        <p:spPr>
          <a:xfrm>
            <a:off x="1357107" y="1126640"/>
            <a:ext cx="9502003" cy="560923"/>
          </a:xfrm>
          <a:prstGeom prst="rect">
            <a:avLst/>
          </a:prstGeom>
          <a:noFill/>
          <a:ln>
            <a:noFill/>
          </a:ln>
        </p:spPr>
        <p:txBody>
          <a:bodyPr anchorCtr="0" anchor="t" bIns="0" lIns="0" spcFirstLastPara="1" rIns="0" wrap="square" tIns="0">
            <a:spAutoFit/>
          </a:bodyPr>
          <a:lstStyle/>
          <a:p>
            <a:pPr indent="0" lvl="0" marL="0" marR="0" rtl="0" algn="l">
              <a:lnSpc>
                <a:spcPct val="140011"/>
              </a:lnSpc>
              <a:spcBef>
                <a:spcPts val="0"/>
              </a:spcBef>
              <a:spcAft>
                <a:spcPts val="0"/>
              </a:spcAft>
              <a:buNone/>
            </a:pPr>
            <a:r>
              <a:rPr b="1" lang="en-US" sz="3399">
                <a:solidFill>
                  <a:srgbClr val="FFFFFF"/>
                </a:solidFill>
                <a:latin typeface="Arimo"/>
                <a:ea typeface="Arimo"/>
                <a:cs typeface="Arimo"/>
                <a:sym typeface="Arimo"/>
              </a:rPr>
              <a:t>Driving Change through Technology</a:t>
            </a:r>
            <a:endParaRPr/>
          </a:p>
        </p:txBody>
      </p:sp>
      <p:sp>
        <p:nvSpPr>
          <p:cNvPr id="139" name="Google Shape;139;p4"/>
          <p:cNvSpPr txBox="1"/>
          <p:nvPr/>
        </p:nvSpPr>
        <p:spPr>
          <a:xfrm>
            <a:off x="802500" y="9144475"/>
            <a:ext cx="16683000" cy="569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5100"/>
              <a:buFont typeface="Arial"/>
              <a:buNone/>
            </a:pPr>
            <a:r>
              <a:rPr b="1" i="0" lang="en-US" sz="3700" u="none" cap="none" strike="noStrike">
                <a:solidFill>
                  <a:schemeClr val="dk1"/>
                </a:solidFill>
              </a:rPr>
              <a:t>Can you guess which of these are made using Advanced Manufacturing?</a:t>
            </a:r>
            <a:endParaRPr b="1" i="0" sz="3300" u="none" cap="none" strike="noStrike">
              <a:solidFill>
                <a:schemeClr val="dk1"/>
              </a:solidFill>
            </a:endParaRPr>
          </a:p>
        </p:txBody>
      </p:sp>
      <p:sp>
        <p:nvSpPr>
          <p:cNvPr id="140" name="Google Shape;140;p4"/>
          <p:cNvSpPr txBox="1"/>
          <p:nvPr/>
        </p:nvSpPr>
        <p:spPr>
          <a:xfrm>
            <a:off x="498100" y="2185075"/>
            <a:ext cx="6864600" cy="3786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2400"/>
              <a:buFont typeface="Arial"/>
              <a:buNone/>
            </a:pPr>
            <a:r>
              <a:rPr i="0" lang="en-US" sz="4100" u="none" cap="none" strike="noStrike">
                <a:solidFill>
                  <a:schemeClr val="dk1"/>
                </a:solidFill>
              </a:rPr>
              <a:t>Technology has become a cornerstone of </a:t>
            </a:r>
            <a:r>
              <a:rPr lang="en-US" sz="4100">
                <a:solidFill>
                  <a:schemeClr val="dk1"/>
                </a:solidFill>
              </a:rPr>
              <a:t>change</a:t>
            </a:r>
            <a:r>
              <a:rPr i="0" lang="en-US" sz="4100" u="none" cap="none" strike="noStrike">
                <a:solidFill>
                  <a:schemeClr val="dk1"/>
                </a:solidFill>
              </a:rPr>
              <a:t> </a:t>
            </a:r>
            <a:r>
              <a:rPr lang="en-US" sz="4100">
                <a:solidFill>
                  <a:schemeClr val="dk1"/>
                </a:solidFill>
              </a:rPr>
              <a:t>in Advanced Manufacturing</a:t>
            </a:r>
            <a:r>
              <a:rPr i="0" lang="en-US" sz="4100" u="none" cap="none" strike="noStrike">
                <a:solidFill>
                  <a:schemeClr val="dk1"/>
                </a:solidFill>
              </a:rPr>
              <a:t>, reshaping the way businesses operate and how they connect with the world.</a:t>
            </a:r>
            <a:endParaRPr i="0" sz="4100" u="none" cap="none" strike="noStrike">
              <a:solidFill>
                <a:schemeClr val="dk1"/>
              </a:solidFill>
            </a:endParaRPr>
          </a:p>
        </p:txBody>
      </p:sp>
      <p:pic>
        <p:nvPicPr>
          <p:cNvPr descr="a red sports car with a license plate that says a (Provided by Tenor)" id="141" name="Google Shape;141;p4"/>
          <p:cNvPicPr preferRelativeResize="0"/>
          <p:nvPr/>
        </p:nvPicPr>
        <p:blipFill rotWithShape="1">
          <a:blip r:embed="rId6">
            <a:alphaModFix/>
          </a:blip>
          <a:srcRect b="0" l="0" r="0" t="0"/>
          <a:stretch/>
        </p:blipFill>
        <p:spPr>
          <a:xfrm rot="521761">
            <a:off x="12580028" y="1596721"/>
            <a:ext cx="5344150" cy="3419566"/>
          </a:xfrm>
          <a:prstGeom prst="rect">
            <a:avLst/>
          </a:prstGeom>
          <a:noFill/>
          <a:ln>
            <a:noFill/>
          </a:ln>
        </p:spPr>
      </p:pic>
      <p:pic>
        <p:nvPicPr>
          <p:cNvPr descr="Fighter jet maneuver with afterburner in the sky. Conflict, war. Aerospace forces, monochrome color (Provided by Getty Images)" id="142" name="Google Shape;142;p4"/>
          <p:cNvPicPr preferRelativeResize="0"/>
          <p:nvPr/>
        </p:nvPicPr>
        <p:blipFill rotWithShape="1">
          <a:blip r:embed="rId7">
            <a:alphaModFix/>
          </a:blip>
          <a:srcRect b="0" l="0" r="0" t="0"/>
          <a:stretch/>
        </p:blipFill>
        <p:spPr>
          <a:xfrm rot="-319127">
            <a:off x="12963887" y="4948102"/>
            <a:ext cx="4743748" cy="3756345"/>
          </a:xfrm>
          <a:prstGeom prst="rect">
            <a:avLst/>
          </a:prstGeom>
          <a:noFill/>
          <a:ln>
            <a:noFill/>
          </a:ln>
        </p:spPr>
      </p:pic>
      <p:pic>
        <p:nvPicPr>
          <p:cNvPr descr="Boy wearing bicycle helmet (Provided by Getty Images)" id="143" name="Google Shape;143;p4"/>
          <p:cNvPicPr preferRelativeResize="0"/>
          <p:nvPr/>
        </p:nvPicPr>
        <p:blipFill rotWithShape="1">
          <a:blip r:embed="rId8">
            <a:alphaModFix/>
          </a:blip>
          <a:srcRect b="0" l="0" r="0" t="0"/>
          <a:stretch/>
        </p:blipFill>
        <p:spPr>
          <a:xfrm rot="307729">
            <a:off x="8228685" y="5221015"/>
            <a:ext cx="4421872" cy="2852733"/>
          </a:xfrm>
          <a:prstGeom prst="rect">
            <a:avLst/>
          </a:prstGeom>
          <a:noFill/>
          <a:ln>
            <a:noFill/>
          </a:ln>
        </p:spPr>
      </p:pic>
      <p:pic>
        <p:nvPicPr>
          <p:cNvPr descr="Man using mobile phone at office, Blank screen mobile smart phone (Provided by Getty Images)" id="144" name="Google Shape;144;p4"/>
          <p:cNvPicPr preferRelativeResize="0"/>
          <p:nvPr/>
        </p:nvPicPr>
        <p:blipFill rotWithShape="1">
          <a:blip r:embed="rId9">
            <a:alphaModFix/>
          </a:blip>
          <a:srcRect b="0" l="0" r="0" t="0"/>
          <a:stretch/>
        </p:blipFill>
        <p:spPr>
          <a:xfrm>
            <a:off x="7925364" y="2185072"/>
            <a:ext cx="4426900" cy="2568692"/>
          </a:xfrm>
          <a:prstGeom prst="rect">
            <a:avLst/>
          </a:prstGeom>
          <a:noFill/>
          <a:ln>
            <a:noFill/>
          </a:ln>
        </p:spPr>
      </p:pic>
      <p:pic>
        <p:nvPicPr>
          <p:cNvPr descr="a pair of purple and white balenciaga sneakers (Provided by Tenor)" id="145" name="Google Shape;145;p4"/>
          <p:cNvPicPr preferRelativeResize="0"/>
          <p:nvPr/>
        </p:nvPicPr>
        <p:blipFill rotWithShape="1">
          <a:blip r:embed="rId10">
            <a:alphaModFix/>
          </a:blip>
          <a:srcRect b="0" l="0" r="0" t="0"/>
          <a:stretch/>
        </p:blipFill>
        <p:spPr>
          <a:xfrm rot="924147">
            <a:off x="598465" y="6424976"/>
            <a:ext cx="3901920" cy="2193534"/>
          </a:xfrm>
          <a:prstGeom prst="rect">
            <a:avLst/>
          </a:prstGeom>
          <a:noFill/>
          <a:ln>
            <a:noFill/>
          </a:ln>
        </p:spPr>
      </p:pic>
      <p:pic>
        <p:nvPicPr>
          <p:cNvPr descr="Image of carafe and two glasses (Provided by Unsplash)" id="146" name="Google Shape;146;p4" title="Screen Shot 2026-01-02 at 4.59.31 PM.png"/>
          <p:cNvPicPr preferRelativeResize="0"/>
          <p:nvPr/>
        </p:nvPicPr>
        <p:blipFill>
          <a:blip r:embed="rId11">
            <a:alphaModFix/>
          </a:blip>
          <a:stretch>
            <a:fillRect/>
          </a:stretch>
        </p:blipFill>
        <p:spPr>
          <a:xfrm rot="-251142">
            <a:off x="4567667" y="6247000"/>
            <a:ext cx="3890858" cy="25687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pic>
        <p:nvPicPr>
          <p:cNvPr descr="Automation Software Technology Process System Business concept. (Provided by Getty Images)" id="152" name="Google Shape;152;p5"/>
          <p:cNvPicPr preferRelativeResize="0"/>
          <p:nvPr/>
        </p:nvPicPr>
        <p:blipFill rotWithShape="1">
          <a:blip r:embed="rId3">
            <a:alphaModFix/>
          </a:blip>
          <a:srcRect b="0" l="0" r="0" t="0"/>
          <a:stretch/>
        </p:blipFill>
        <p:spPr>
          <a:xfrm>
            <a:off x="12725400" y="2945447"/>
            <a:ext cx="5322826" cy="3467676"/>
          </a:xfrm>
          <a:prstGeom prst="rect">
            <a:avLst/>
          </a:prstGeom>
          <a:noFill/>
          <a:ln>
            <a:noFill/>
          </a:ln>
        </p:spPr>
      </p:pic>
      <p:sp>
        <p:nvSpPr>
          <p:cNvPr id="153" name="Google Shape;153;p5"/>
          <p:cNvSpPr/>
          <p:nvPr/>
        </p:nvSpPr>
        <p:spPr>
          <a:xfrm>
            <a:off x="0" y="0"/>
            <a:ext cx="18288000" cy="1457325"/>
          </a:xfrm>
          <a:prstGeom prst="rect">
            <a:avLst/>
          </a:prstGeom>
          <a:solidFill>
            <a:srgbClr val="1F1B1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5"/>
          <p:cNvSpPr/>
          <p:nvPr/>
        </p:nvSpPr>
        <p:spPr>
          <a:xfrm flipH="1">
            <a:off x="-2708527" y="9942128"/>
            <a:ext cx="14008160" cy="4474287"/>
          </a:xfrm>
          <a:custGeom>
            <a:rect b="b" l="l" r="r" t="t"/>
            <a:pathLst>
              <a:path extrusionOk="0" h="4474287" w="14008160">
                <a:moveTo>
                  <a:pt x="0" y="4474287"/>
                </a:moveTo>
                <a:lnTo>
                  <a:pt x="14008160" y="4474287"/>
                </a:lnTo>
                <a:lnTo>
                  <a:pt x="14008160" y="0"/>
                </a:lnTo>
                <a:lnTo>
                  <a:pt x="0" y="0"/>
                </a:lnTo>
                <a:lnTo>
                  <a:pt x="0" y="4474287"/>
                </a:lnTo>
                <a:close/>
              </a:path>
            </a:pathLst>
          </a:custGeom>
          <a:blipFill rotWithShape="1">
            <a:blip r:embed="rId4">
              <a:alphaModFix amt="28000"/>
            </a:blip>
            <a:stretch>
              <a:fillRect b="0" l="0" r="0" t="0"/>
            </a:stretch>
          </a:blipFill>
          <a:ln>
            <a:noFill/>
          </a:ln>
        </p:spPr>
      </p:sp>
      <p:grpSp>
        <p:nvGrpSpPr>
          <p:cNvPr id="155" name="Google Shape;155;p5"/>
          <p:cNvGrpSpPr/>
          <p:nvPr/>
        </p:nvGrpSpPr>
        <p:grpSpPr>
          <a:xfrm>
            <a:off x="-213326" y="884039"/>
            <a:ext cx="11512960" cy="1025708"/>
            <a:chOff x="0" y="-38100"/>
            <a:chExt cx="3032220" cy="270145"/>
          </a:xfrm>
        </p:grpSpPr>
        <p:sp>
          <p:nvSpPr>
            <p:cNvPr id="156" name="Google Shape;156;p5"/>
            <p:cNvSpPr/>
            <p:nvPr/>
          </p:nvSpPr>
          <p:spPr>
            <a:xfrm>
              <a:off x="0" y="0"/>
              <a:ext cx="3032220" cy="232045"/>
            </a:xfrm>
            <a:custGeom>
              <a:rect b="b" l="l" r="r" t="t"/>
              <a:pathLst>
                <a:path extrusionOk="0" h="232045" w="3032220">
                  <a:moveTo>
                    <a:pt x="0" y="0"/>
                  </a:moveTo>
                  <a:lnTo>
                    <a:pt x="3032220" y="0"/>
                  </a:lnTo>
                  <a:lnTo>
                    <a:pt x="3032220" y="232045"/>
                  </a:lnTo>
                  <a:lnTo>
                    <a:pt x="0" y="232045"/>
                  </a:lnTo>
                  <a:close/>
                </a:path>
              </a:pathLst>
            </a:custGeom>
            <a:solidFill>
              <a:srgbClr val="DE791C"/>
            </a:solidFill>
            <a:ln>
              <a:noFill/>
            </a:ln>
          </p:spPr>
        </p:sp>
        <p:sp>
          <p:nvSpPr>
            <p:cNvPr id="157" name="Google Shape;157;p5"/>
            <p:cNvSpPr txBox="1"/>
            <p:nvPr/>
          </p:nvSpPr>
          <p:spPr>
            <a:xfrm>
              <a:off x="0" y="-38100"/>
              <a:ext cx="3032220" cy="27014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58" name="Google Shape;158;p5"/>
          <p:cNvGrpSpPr/>
          <p:nvPr/>
        </p:nvGrpSpPr>
        <p:grpSpPr>
          <a:xfrm>
            <a:off x="10859110" y="1028700"/>
            <a:ext cx="881047" cy="881047"/>
            <a:chOff x="0" y="0"/>
            <a:chExt cx="812800" cy="812800"/>
          </a:xfrm>
        </p:grpSpPr>
        <p:sp>
          <p:nvSpPr>
            <p:cNvPr id="159" name="Google Shape;159;p5"/>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F7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5"/>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61" name="Google Shape;161;p5"/>
          <p:cNvSpPr/>
          <p:nvPr/>
        </p:nvSpPr>
        <p:spPr>
          <a:xfrm rot="5400000">
            <a:off x="16455373" y="-87586"/>
            <a:ext cx="1060016" cy="1235189"/>
          </a:xfrm>
          <a:custGeom>
            <a:rect b="b" l="l" r="r" t="t"/>
            <a:pathLst>
              <a:path extrusionOk="0" h="1235189" w="1060016">
                <a:moveTo>
                  <a:pt x="0" y="0"/>
                </a:moveTo>
                <a:lnTo>
                  <a:pt x="1060017" y="0"/>
                </a:lnTo>
                <a:lnTo>
                  <a:pt x="1060017" y="1235188"/>
                </a:lnTo>
                <a:lnTo>
                  <a:pt x="0" y="1235188"/>
                </a:lnTo>
                <a:lnTo>
                  <a:pt x="0" y="0"/>
                </a:lnTo>
                <a:close/>
              </a:path>
            </a:pathLst>
          </a:custGeom>
          <a:blipFill rotWithShape="1">
            <a:blip r:embed="rId5">
              <a:alphaModFix/>
            </a:blip>
            <a:stretch>
              <a:fillRect b="0" l="0" r="0" t="0"/>
            </a:stretch>
          </a:blipFill>
          <a:ln>
            <a:noFill/>
          </a:ln>
        </p:spPr>
      </p:sp>
      <p:sp>
        <p:nvSpPr>
          <p:cNvPr id="162" name="Google Shape;162;p5"/>
          <p:cNvSpPr/>
          <p:nvPr/>
        </p:nvSpPr>
        <p:spPr>
          <a:xfrm>
            <a:off x="13132092" y="183555"/>
            <a:ext cx="2819702" cy="1028810"/>
          </a:xfrm>
          <a:custGeom>
            <a:rect b="b" l="l" r="r" t="t"/>
            <a:pathLst>
              <a:path extrusionOk="0" h="1028810" w="2819702">
                <a:moveTo>
                  <a:pt x="0" y="0"/>
                </a:moveTo>
                <a:lnTo>
                  <a:pt x="2819702" y="0"/>
                </a:lnTo>
                <a:lnTo>
                  <a:pt x="2819702" y="1028810"/>
                </a:lnTo>
                <a:lnTo>
                  <a:pt x="0" y="1028810"/>
                </a:lnTo>
                <a:lnTo>
                  <a:pt x="0" y="0"/>
                </a:lnTo>
                <a:close/>
              </a:path>
            </a:pathLst>
          </a:custGeom>
          <a:blipFill rotWithShape="1">
            <a:blip r:embed="rId6">
              <a:alphaModFix/>
            </a:blip>
            <a:stretch>
              <a:fillRect b="0" l="0" r="0" t="0"/>
            </a:stretch>
          </a:blipFill>
          <a:ln>
            <a:noFill/>
          </a:ln>
        </p:spPr>
      </p:sp>
      <p:sp>
        <p:nvSpPr>
          <p:cNvPr id="163" name="Google Shape;163;p5"/>
          <p:cNvSpPr txBox="1"/>
          <p:nvPr/>
        </p:nvSpPr>
        <p:spPr>
          <a:xfrm>
            <a:off x="1357107" y="1126640"/>
            <a:ext cx="9502003" cy="560923"/>
          </a:xfrm>
          <a:prstGeom prst="rect">
            <a:avLst/>
          </a:prstGeom>
          <a:noFill/>
          <a:ln>
            <a:noFill/>
          </a:ln>
        </p:spPr>
        <p:txBody>
          <a:bodyPr anchorCtr="0" anchor="t" bIns="0" lIns="0" spcFirstLastPara="1" rIns="0" wrap="square" tIns="0">
            <a:spAutoFit/>
          </a:bodyPr>
          <a:lstStyle/>
          <a:p>
            <a:pPr indent="0" lvl="0" marL="0" marR="0" rtl="0" algn="l">
              <a:lnSpc>
                <a:spcPct val="140011"/>
              </a:lnSpc>
              <a:spcBef>
                <a:spcPts val="0"/>
              </a:spcBef>
              <a:spcAft>
                <a:spcPts val="0"/>
              </a:spcAft>
              <a:buNone/>
            </a:pPr>
            <a:r>
              <a:rPr b="1" lang="en-US" sz="3399">
                <a:solidFill>
                  <a:srgbClr val="FFFFFF"/>
                </a:solidFill>
                <a:latin typeface="Arimo"/>
                <a:ea typeface="Arimo"/>
                <a:cs typeface="Arimo"/>
                <a:sym typeface="Arimo"/>
              </a:rPr>
              <a:t>Technology in Action</a:t>
            </a:r>
            <a:endParaRPr/>
          </a:p>
        </p:txBody>
      </p:sp>
      <p:sp>
        <p:nvSpPr>
          <p:cNvPr id="164" name="Google Shape;164;p5"/>
          <p:cNvSpPr txBox="1"/>
          <p:nvPr/>
        </p:nvSpPr>
        <p:spPr>
          <a:xfrm>
            <a:off x="1220250" y="2142900"/>
            <a:ext cx="15847500" cy="569400"/>
          </a:xfrm>
          <a:prstGeom prst="rect">
            <a:avLst/>
          </a:prstGeom>
          <a:noFill/>
          <a:ln>
            <a:noFill/>
          </a:ln>
        </p:spPr>
        <p:txBody>
          <a:bodyPr anchorCtr="0" anchor="t" bIns="0" lIns="0" spcFirstLastPara="1" rIns="0" wrap="square" tIns="0">
            <a:spAutoFit/>
          </a:bodyPr>
          <a:lstStyle/>
          <a:p>
            <a:pPr indent="0" lvl="0" marL="0" marR="0" rtl="0" algn="l">
              <a:lnSpc>
                <a:spcPct val="166000"/>
              </a:lnSpc>
              <a:spcBef>
                <a:spcPts val="0"/>
              </a:spcBef>
              <a:spcAft>
                <a:spcPts val="0"/>
              </a:spcAft>
              <a:buNone/>
            </a:pPr>
            <a:r>
              <a:rPr b="1" lang="en-US" sz="3700">
                <a:solidFill>
                  <a:srgbClr val="0D0D0D"/>
                </a:solidFill>
                <a:latin typeface="Arial"/>
                <a:ea typeface="Arial"/>
                <a:cs typeface="Arial"/>
                <a:sym typeface="Arial"/>
              </a:rPr>
              <a:t>Can you name these technologies used in Advanced Manufacturing?</a:t>
            </a:r>
            <a:endParaRPr sz="2100"/>
          </a:p>
        </p:txBody>
      </p:sp>
      <p:pic>
        <p:nvPicPr>
          <p:cNvPr descr="The laser cutting machine cutting the holes on pipes (Provided by Getty Images)" id="165" name="Google Shape;165;p5"/>
          <p:cNvPicPr preferRelativeResize="0"/>
          <p:nvPr/>
        </p:nvPicPr>
        <p:blipFill rotWithShape="1">
          <a:blip r:embed="rId7">
            <a:alphaModFix/>
          </a:blip>
          <a:srcRect b="0" l="0" r="0" t="0"/>
          <a:stretch/>
        </p:blipFill>
        <p:spPr>
          <a:xfrm>
            <a:off x="513625" y="2945446"/>
            <a:ext cx="6286223" cy="3768723"/>
          </a:xfrm>
          <a:prstGeom prst="rect">
            <a:avLst/>
          </a:prstGeom>
          <a:noFill/>
          <a:ln>
            <a:noFill/>
          </a:ln>
        </p:spPr>
      </p:pic>
      <p:pic>
        <p:nvPicPr>
          <p:cNvPr descr="AI Learning and Artificial Intelligence Concept. (Provided by Getty Images)" id="166" name="Google Shape;166;p5"/>
          <p:cNvPicPr preferRelativeResize="0"/>
          <p:nvPr/>
        </p:nvPicPr>
        <p:blipFill rotWithShape="1">
          <a:blip r:embed="rId8">
            <a:alphaModFix/>
          </a:blip>
          <a:srcRect b="0" l="0" r="0" t="0"/>
          <a:stretch/>
        </p:blipFill>
        <p:spPr>
          <a:xfrm>
            <a:off x="2895600" y="6325495"/>
            <a:ext cx="4981501" cy="3554450"/>
          </a:xfrm>
          <a:prstGeom prst="rect">
            <a:avLst/>
          </a:prstGeom>
          <a:noFill/>
          <a:ln>
            <a:noFill/>
          </a:ln>
        </p:spPr>
      </p:pic>
      <p:pic>
        <p:nvPicPr>
          <p:cNvPr descr="Young woman engineer working on robotics project (Provided by Getty Images)" id="167" name="Google Shape;167;p5"/>
          <p:cNvPicPr preferRelativeResize="0"/>
          <p:nvPr/>
        </p:nvPicPr>
        <p:blipFill rotWithShape="1">
          <a:blip r:embed="rId9">
            <a:alphaModFix/>
          </a:blip>
          <a:srcRect b="0" l="0" r="0" t="0"/>
          <a:stretch/>
        </p:blipFill>
        <p:spPr>
          <a:xfrm>
            <a:off x="7162800" y="4508856"/>
            <a:ext cx="6423039" cy="426696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6"/>
          <p:cNvSpPr/>
          <p:nvPr/>
        </p:nvSpPr>
        <p:spPr>
          <a:xfrm>
            <a:off x="0" y="0"/>
            <a:ext cx="18288000" cy="1457325"/>
          </a:xfrm>
          <a:prstGeom prst="rect">
            <a:avLst/>
          </a:prstGeom>
          <a:solidFill>
            <a:srgbClr val="1F1B1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6"/>
          <p:cNvSpPr/>
          <p:nvPr/>
        </p:nvSpPr>
        <p:spPr>
          <a:xfrm flipH="1">
            <a:off x="-2708527" y="9942128"/>
            <a:ext cx="14008160" cy="4474287"/>
          </a:xfrm>
          <a:custGeom>
            <a:rect b="b" l="l" r="r" t="t"/>
            <a:pathLst>
              <a:path extrusionOk="0" h="4474287" w="14008160">
                <a:moveTo>
                  <a:pt x="0" y="4474287"/>
                </a:moveTo>
                <a:lnTo>
                  <a:pt x="14008160" y="4474287"/>
                </a:lnTo>
                <a:lnTo>
                  <a:pt x="14008160" y="0"/>
                </a:lnTo>
                <a:lnTo>
                  <a:pt x="0" y="0"/>
                </a:lnTo>
                <a:lnTo>
                  <a:pt x="0" y="4474287"/>
                </a:lnTo>
                <a:close/>
              </a:path>
            </a:pathLst>
          </a:custGeom>
          <a:blipFill rotWithShape="1">
            <a:blip r:embed="rId3">
              <a:alphaModFix amt="28000"/>
            </a:blip>
            <a:stretch>
              <a:fillRect b="0" l="0" r="0" t="0"/>
            </a:stretch>
          </a:blipFill>
          <a:ln>
            <a:noFill/>
          </a:ln>
        </p:spPr>
      </p:sp>
      <p:grpSp>
        <p:nvGrpSpPr>
          <p:cNvPr id="175" name="Google Shape;175;p6"/>
          <p:cNvGrpSpPr/>
          <p:nvPr/>
        </p:nvGrpSpPr>
        <p:grpSpPr>
          <a:xfrm>
            <a:off x="-213326" y="884039"/>
            <a:ext cx="11512960" cy="1025708"/>
            <a:chOff x="0" y="-38100"/>
            <a:chExt cx="3032220" cy="270145"/>
          </a:xfrm>
        </p:grpSpPr>
        <p:sp>
          <p:nvSpPr>
            <p:cNvPr id="176" name="Google Shape;176;p6"/>
            <p:cNvSpPr/>
            <p:nvPr/>
          </p:nvSpPr>
          <p:spPr>
            <a:xfrm>
              <a:off x="0" y="0"/>
              <a:ext cx="3032220" cy="232045"/>
            </a:xfrm>
            <a:custGeom>
              <a:rect b="b" l="l" r="r" t="t"/>
              <a:pathLst>
                <a:path extrusionOk="0" h="232045" w="3032220">
                  <a:moveTo>
                    <a:pt x="0" y="0"/>
                  </a:moveTo>
                  <a:lnTo>
                    <a:pt x="3032220" y="0"/>
                  </a:lnTo>
                  <a:lnTo>
                    <a:pt x="3032220" y="232045"/>
                  </a:lnTo>
                  <a:lnTo>
                    <a:pt x="0" y="232045"/>
                  </a:lnTo>
                  <a:close/>
                </a:path>
              </a:pathLst>
            </a:custGeom>
            <a:solidFill>
              <a:srgbClr val="DE791C"/>
            </a:solidFill>
            <a:ln>
              <a:noFill/>
            </a:ln>
          </p:spPr>
        </p:sp>
        <p:sp>
          <p:nvSpPr>
            <p:cNvPr id="177" name="Google Shape;177;p6"/>
            <p:cNvSpPr txBox="1"/>
            <p:nvPr/>
          </p:nvSpPr>
          <p:spPr>
            <a:xfrm>
              <a:off x="0" y="-38100"/>
              <a:ext cx="3032220" cy="27014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78" name="Google Shape;178;p6"/>
          <p:cNvGrpSpPr/>
          <p:nvPr/>
        </p:nvGrpSpPr>
        <p:grpSpPr>
          <a:xfrm>
            <a:off x="10859110" y="1028700"/>
            <a:ext cx="881047" cy="881047"/>
            <a:chOff x="0" y="0"/>
            <a:chExt cx="812800" cy="812800"/>
          </a:xfrm>
        </p:grpSpPr>
        <p:sp>
          <p:nvSpPr>
            <p:cNvPr id="179" name="Google Shape;179;p6"/>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F7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6"/>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81" name="Google Shape;181;p6"/>
          <p:cNvSpPr/>
          <p:nvPr/>
        </p:nvSpPr>
        <p:spPr>
          <a:xfrm rot="5400000">
            <a:off x="16455373" y="-87586"/>
            <a:ext cx="1060016" cy="1235189"/>
          </a:xfrm>
          <a:custGeom>
            <a:rect b="b" l="l" r="r" t="t"/>
            <a:pathLst>
              <a:path extrusionOk="0" h="1235189" w="1060016">
                <a:moveTo>
                  <a:pt x="0" y="0"/>
                </a:moveTo>
                <a:lnTo>
                  <a:pt x="1060017" y="0"/>
                </a:lnTo>
                <a:lnTo>
                  <a:pt x="1060017" y="1235188"/>
                </a:lnTo>
                <a:lnTo>
                  <a:pt x="0" y="1235188"/>
                </a:lnTo>
                <a:lnTo>
                  <a:pt x="0" y="0"/>
                </a:lnTo>
                <a:close/>
              </a:path>
            </a:pathLst>
          </a:custGeom>
          <a:blipFill rotWithShape="1">
            <a:blip r:embed="rId4">
              <a:alphaModFix/>
            </a:blip>
            <a:stretch>
              <a:fillRect b="0" l="0" r="0" t="0"/>
            </a:stretch>
          </a:blipFill>
          <a:ln>
            <a:noFill/>
          </a:ln>
        </p:spPr>
      </p:sp>
      <p:sp>
        <p:nvSpPr>
          <p:cNvPr id="182" name="Google Shape;182;p6"/>
          <p:cNvSpPr/>
          <p:nvPr/>
        </p:nvSpPr>
        <p:spPr>
          <a:xfrm>
            <a:off x="13132092" y="183555"/>
            <a:ext cx="2819702" cy="1028810"/>
          </a:xfrm>
          <a:custGeom>
            <a:rect b="b" l="l" r="r" t="t"/>
            <a:pathLst>
              <a:path extrusionOk="0" h="1028810" w="2819702">
                <a:moveTo>
                  <a:pt x="0" y="0"/>
                </a:moveTo>
                <a:lnTo>
                  <a:pt x="2819702" y="0"/>
                </a:lnTo>
                <a:lnTo>
                  <a:pt x="2819702" y="1028810"/>
                </a:lnTo>
                <a:lnTo>
                  <a:pt x="0" y="1028810"/>
                </a:lnTo>
                <a:lnTo>
                  <a:pt x="0" y="0"/>
                </a:lnTo>
                <a:close/>
              </a:path>
            </a:pathLst>
          </a:custGeom>
          <a:blipFill rotWithShape="1">
            <a:blip r:embed="rId5">
              <a:alphaModFix/>
            </a:blip>
            <a:stretch>
              <a:fillRect b="0" l="0" r="0" t="0"/>
            </a:stretch>
          </a:blipFill>
          <a:ln>
            <a:noFill/>
          </a:ln>
        </p:spPr>
      </p:sp>
      <p:sp>
        <p:nvSpPr>
          <p:cNvPr id="183" name="Google Shape;183;p6"/>
          <p:cNvSpPr txBox="1"/>
          <p:nvPr/>
        </p:nvSpPr>
        <p:spPr>
          <a:xfrm>
            <a:off x="1357107" y="1126640"/>
            <a:ext cx="9502003" cy="560923"/>
          </a:xfrm>
          <a:prstGeom prst="rect">
            <a:avLst/>
          </a:prstGeom>
          <a:noFill/>
          <a:ln>
            <a:noFill/>
          </a:ln>
        </p:spPr>
        <p:txBody>
          <a:bodyPr anchorCtr="0" anchor="t" bIns="0" lIns="0" spcFirstLastPara="1" rIns="0" wrap="square" tIns="0">
            <a:spAutoFit/>
          </a:bodyPr>
          <a:lstStyle/>
          <a:p>
            <a:pPr indent="0" lvl="0" marL="0" marR="0" rtl="0" algn="l">
              <a:lnSpc>
                <a:spcPct val="140011"/>
              </a:lnSpc>
              <a:spcBef>
                <a:spcPts val="0"/>
              </a:spcBef>
              <a:spcAft>
                <a:spcPts val="0"/>
              </a:spcAft>
              <a:buNone/>
            </a:pPr>
            <a:r>
              <a:rPr b="1" lang="en-US" sz="3399">
                <a:solidFill>
                  <a:srgbClr val="FFFFFF"/>
                </a:solidFill>
                <a:latin typeface="Arimo"/>
                <a:ea typeface="Arimo"/>
                <a:cs typeface="Arimo"/>
                <a:sym typeface="Arimo"/>
              </a:rPr>
              <a:t>The People behind the Machines</a:t>
            </a:r>
            <a:endParaRPr/>
          </a:p>
        </p:txBody>
      </p:sp>
      <p:sp>
        <p:nvSpPr>
          <p:cNvPr id="184" name="Google Shape;184;p6"/>
          <p:cNvSpPr txBox="1"/>
          <p:nvPr/>
        </p:nvSpPr>
        <p:spPr>
          <a:xfrm>
            <a:off x="4391475" y="2008563"/>
            <a:ext cx="90450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3600">
                <a:solidFill>
                  <a:srgbClr val="0D0D0D"/>
                </a:solidFill>
                <a:latin typeface="Arial"/>
                <a:ea typeface="Arial"/>
                <a:cs typeface="Arial"/>
                <a:sym typeface="Arial"/>
              </a:rPr>
              <a:t>Who works in Advanced Manufacturing?  </a:t>
            </a:r>
            <a:endParaRPr sz="3600"/>
          </a:p>
          <a:p>
            <a:pPr indent="0" lvl="0" marL="0" marR="0" rtl="0" algn="ctr">
              <a:lnSpc>
                <a:spcPct val="100000"/>
              </a:lnSpc>
              <a:spcBef>
                <a:spcPts val="0"/>
              </a:spcBef>
              <a:spcAft>
                <a:spcPts val="0"/>
              </a:spcAft>
              <a:buNone/>
            </a:pPr>
            <a:r>
              <a:rPr b="1" lang="en-US" sz="3600">
                <a:solidFill>
                  <a:srgbClr val="0D0D0D"/>
                </a:solidFill>
                <a:latin typeface="Arial"/>
                <a:ea typeface="Arial"/>
                <a:cs typeface="Arial"/>
                <a:sym typeface="Arial"/>
              </a:rPr>
              <a:t>What skills are needed?</a:t>
            </a:r>
            <a:endParaRPr sz="3600"/>
          </a:p>
        </p:txBody>
      </p:sp>
      <p:pic>
        <p:nvPicPr>
          <p:cNvPr descr="Woman checking plant samples (Provided by Unsplash)" id="185" name="Google Shape;185;p6" title="Adv Manf Image 2.jpeg"/>
          <p:cNvPicPr preferRelativeResize="0"/>
          <p:nvPr/>
        </p:nvPicPr>
        <p:blipFill rotWithShape="1">
          <a:blip r:embed="rId6">
            <a:alphaModFix/>
          </a:blip>
          <a:srcRect b="0" l="0" r="0" t="0"/>
          <a:stretch/>
        </p:blipFill>
        <p:spPr>
          <a:xfrm rot="-873185">
            <a:off x="428821" y="2938433"/>
            <a:ext cx="3808158" cy="2698711"/>
          </a:xfrm>
          <a:prstGeom prst="rect">
            <a:avLst/>
          </a:prstGeom>
          <a:noFill/>
          <a:ln>
            <a:noFill/>
          </a:ln>
        </p:spPr>
      </p:pic>
      <p:pic>
        <p:nvPicPr>
          <p:cNvPr descr="Woman in lab (Provided by Unsplash)" id="186" name="Google Shape;186;p6" title="remy-gieling-alxnBRdFGJI-unsplash.jpg"/>
          <p:cNvPicPr preferRelativeResize="0"/>
          <p:nvPr/>
        </p:nvPicPr>
        <p:blipFill rotWithShape="1">
          <a:blip r:embed="rId7">
            <a:alphaModFix/>
          </a:blip>
          <a:srcRect b="58" l="0" r="0" t="58"/>
          <a:stretch/>
        </p:blipFill>
        <p:spPr>
          <a:xfrm rot="193818">
            <a:off x="431128" y="6617188"/>
            <a:ext cx="4176548" cy="2784372"/>
          </a:xfrm>
          <a:prstGeom prst="rect">
            <a:avLst/>
          </a:prstGeom>
          <a:noFill/>
          <a:ln>
            <a:noFill/>
          </a:ln>
        </p:spPr>
      </p:pic>
      <p:pic>
        <p:nvPicPr>
          <p:cNvPr descr="Man working on production line (Provided by Unsplash)" id="187" name="Google Shape;187;p6" title="alireza-hatami-zekShM5_K64-unsplash.jpg"/>
          <p:cNvPicPr preferRelativeResize="0"/>
          <p:nvPr/>
        </p:nvPicPr>
        <p:blipFill rotWithShape="1">
          <a:blip r:embed="rId8">
            <a:alphaModFix/>
          </a:blip>
          <a:srcRect b="0" l="1867" r="1858" t="0"/>
          <a:stretch/>
        </p:blipFill>
        <p:spPr>
          <a:xfrm>
            <a:off x="13606391" y="6459679"/>
            <a:ext cx="4476820" cy="3099366"/>
          </a:xfrm>
          <a:prstGeom prst="rect">
            <a:avLst/>
          </a:prstGeom>
          <a:noFill/>
          <a:ln>
            <a:noFill/>
          </a:ln>
        </p:spPr>
      </p:pic>
      <p:pic>
        <p:nvPicPr>
          <p:cNvPr descr="Woman working on production line (Provided by Unsplash)" id="188" name="Google Shape;188;p6" title="thisisengineering-ZPeXrWxOjRQ-unsplash.jpg"/>
          <p:cNvPicPr preferRelativeResize="0"/>
          <p:nvPr/>
        </p:nvPicPr>
        <p:blipFill rotWithShape="1">
          <a:blip r:embed="rId9">
            <a:alphaModFix/>
          </a:blip>
          <a:srcRect b="28" l="0" r="0" t="19"/>
          <a:stretch/>
        </p:blipFill>
        <p:spPr>
          <a:xfrm rot="689438">
            <a:off x="13586921" y="2751703"/>
            <a:ext cx="4288913" cy="2700696"/>
          </a:xfrm>
          <a:prstGeom prst="rect">
            <a:avLst/>
          </a:prstGeom>
          <a:noFill/>
          <a:ln>
            <a:noFill/>
          </a:ln>
        </p:spPr>
      </p:pic>
      <p:pic>
        <p:nvPicPr>
          <p:cNvPr descr="Machinist with link to video https://www.careeronestop.org/Videos/careeronestop-videos.aspx?videocode=51404100&#10;" id="189" name="Google Shape;189;p6" title="Screen Shot 2026-01-02 at 4.44.52 PM.png"/>
          <p:cNvPicPr preferRelativeResize="0"/>
          <p:nvPr/>
        </p:nvPicPr>
        <p:blipFill>
          <a:blip r:embed="rId10">
            <a:alphaModFix/>
          </a:blip>
          <a:stretch>
            <a:fillRect/>
          </a:stretch>
        </p:blipFill>
        <p:spPr>
          <a:xfrm>
            <a:off x="4803988" y="3427974"/>
            <a:ext cx="8295375" cy="546319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7"/>
          <p:cNvSpPr/>
          <p:nvPr/>
        </p:nvSpPr>
        <p:spPr>
          <a:xfrm>
            <a:off x="0" y="0"/>
            <a:ext cx="18288000" cy="1457325"/>
          </a:xfrm>
          <a:prstGeom prst="rect">
            <a:avLst/>
          </a:prstGeom>
          <a:solidFill>
            <a:srgbClr val="1F1B1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7"/>
          <p:cNvSpPr/>
          <p:nvPr/>
        </p:nvSpPr>
        <p:spPr>
          <a:xfrm flipH="1">
            <a:off x="-2708527" y="9942128"/>
            <a:ext cx="14008160" cy="4474287"/>
          </a:xfrm>
          <a:custGeom>
            <a:rect b="b" l="l" r="r" t="t"/>
            <a:pathLst>
              <a:path extrusionOk="0" h="4474287" w="14008160">
                <a:moveTo>
                  <a:pt x="0" y="4474287"/>
                </a:moveTo>
                <a:lnTo>
                  <a:pt x="14008160" y="4474287"/>
                </a:lnTo>
                <a:lnTo>
                  <a:pt x="14008160" y="0"/>
                </a:lnTo>
                <a:lnTo>
                  <a:pt x="0" y="0"/>
                </a:lnTo>
                <a:lnTo>
                  <a:pt x="0" y="4474287"/>
                </a:lnTo>
                <a:close/>
              </a:path>
            </a:pathLst>
          </a:custGeom>
          <a:blipFill rotWithShape="1">
            <a:blip r:embed="rId3">
              <a:alphaModFix amt="28000"/>
            </a:blip>
            <a:stretch>
              <a:fillRect b="0" l="0" r="0" t="0"/>
            </a:stretch>
          </a:blipFill>
          <a:ln>
            <a:noFill/>
          </a:ln>
        </p:spPr>
      </p:sp>
      <p:grpSp>
        <p:nvGrpSpPr>
          <p:cNvPr id="197" name="Google Shape;197;p7"/>
          <p:cNvGrpSpPr/>
          <p:nvPr/>
        </p:nvGrpSpPr>
        <p:grpSpPr>
          <a:xfrm>
            <a:off x="-213326" y="884039"/>
            <a:ext cx="11512960" cy="1025708"/>
            <a:chOff x="0" y="-38100"/>
            <a:chExt cx="3032220" cy="270145"/>
          </a:xfrm>
        </p:grpSpPr>
        <p:sp>
          <p:nvSpPr>
            <p:cNvPr id="198" name="Google Shape;198;p7"/>
            <p:cNvSpPr/>
            <p:nvPr/>
          </p:nvSpPr>
          <p:spPr>
            <a:xfrm>
              <a:off x="0" y="0"/>
              <a:ext cx="3032220" cy="232045"/>
            </a:xfrm>
            <a:custGeom>
              <a:rect b="b" l="l" r="r" t="t"/>
              <a:pathLst>
                <a:path extrusionOk="0" h="232045" w="3032220">
                  <a:moveTo>
                    <a:pt x="0" y="0"/>
                  </a:moveTo>
                  <a:lnTo>
                    <a:pt x="3032220" y="0"/>
                  </a:lnTo>
                  <a:lnTo>
                    <a:pt x="3032220" y="232045"/>
                  </a:lnTo>
                  <a:lnTo>
                    <a:pt x="0" y="232045"/>
                  </a:lnTo>
                  <a:close/>
                </a:path>
              </a:pathLst>
            </a:custGeom>
            <a:solidFill>
              <a:srgbClr val="DE791C"/>
            </a:solidFill>
            <a:ln>
              <a:noFill/>
            </a:ln>
          </p:spPr>
        </p:sp>
        <p:sp>
          <p:nvSpPr>
            <p:cNvPr id="199" name="Google Shape;199;p7"/>
            <p:cNvSpPr txBox="1"/>
            <p:nvPr/>
          </p:nvSpPr>
          <p:spPr>
            <a:xfrm>
              <a:off x="0" y="-38100"/>
              <a:ext cx="3032220" cy="27014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00" name="Google Shape;200;p7"/>
          <p:cNvGrpSpPr/>
          <p:nvPr/>
        </p:nvGrpSpPr>
        <p:grpSpPr>
          <a:xfrm>
            <a:off x="10859110" y="1028700"/>
            <a:ext cx="881047" cy="881047"/>
            <a:chOff x="0" y="0"/>
            <a:chExt cx="812800" cy="812800"/>
          </a:xfrm>
        </p:grpSpPr>
        <p:sp>
          <p:nvSpPr>
            <p:cNvPr id="201" name="Google Shape;201;p7"/>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F7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7"/>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03" name="Google Shape;203;p7"/>
          <p:cNvSpPr/>
          <p:nvPr/>
        </p:nvSpPr>
        <p:spPr>
          <a:xfrm rot="5400000">
            <a:off x="16455373" y="-87586"/>
            <a:ext cx="1060016" cy="1235189"/>
          </a:xfrm>
          <a:custGeom>
            <a:rect b="b" l="l" r="r" t="t"/>
            <a:pathLst>
              <a:path extrusionOk="0" h="1235189" w="1060016">
                <a:moveTo>
                  <a:pt x="0" y="0"/>
                </a:moveTo>
                <a:lnTo>
                  <a:pt x="1060017" y="0"/>
                </a:lnTo>
                <a:lnTo>
                  <a:pt x="1060017" y="1235188"/>
                </a:lnTo>
                <a:lnTo>
                  <a:pt x="0" y="1235188"/>
                </a:lnTo>
                <a:lnTo>
                  <a:pt x="0" y="0"/>
                </a:lnTo>
                <a:close/>
              </a:path>
            </a:pathLst>
          </a:custGeom>
          <a:blipFill rotWithShape="1">
            <a:blip r:embed="rId4">
              <a:alphaModFix/>
            </a:blip>
            <a:stretch>
              <a:fillRect b="0" l="0" r="0" t="0"/>
            </a:stretch>
          </a:blipFill>
          <a:ln>
            <a:noFill/>
          </a:ln>
        </p:spPr>
      </p:sp>
      <p:sp>
        <p:nvSpPr>
          <p:cNvPr id="204" name="Google Shape;204;p7"/>
          <p:cNvSpPr/>
          <p:nvPr/>
        </p:nvSpPr>
        <p:spPr>
          <a:xfrm>
            <a:off x="13132092" y="183555"/>
            <a:ext cx="2819702" cy="1028810"/>
          </a:xfrm>
          <a:custGeom>
            <a:rect b="b" l="l" r="r" t="t"/>
            <a:pathLst>
              <a:path extrusionOk="0" h="1028810" w="2819702">
                <a:moveTo>
                  <a:pt x="0" y="0"/>
                </a:moveTo>
                <a:lnTo>
                  <a:pt x="2819702" y="0"/>
                </a:lnTo>
                <a:lnTo>
                  <a:pt x="2819702" y="1028810"/>
                </a:lnTo>
                <a:lnTo>
                  <a:pt x="0" y="1028810"/>
                </a:lnTo>
                <a:lnTo>
                  <a:pt x="0" y="0"/>
                </a:lnTo>
                <a:close/>
              </a:path>
            </a:pathLst>
          </a:custGeom>
          <a:blipFill rotWithShape="1">
            <a:blip r:embed="rId5">
              <a:alphaModFix/>
            </a:blip>
            <a:stretch>
              <a:fillRect b="0" l="0" r="0" t="0"/>
            </a:stretch>
          </a:blipFill>
          <a:ln>
            <a:noFill/>
          </a:ln>
        </p:spPr>
      </p:sp>
      <p:sp>
        <p:nvSpPr>
          <p:cNvPr id="205" name="Google Shape;205;p7"/>
          <p:cNvSpPr txBox="1"/>
          <p:nvPr/>
        </p:nvSpPr>
        <p:spPr>
          <a:xfrm>
            <a:off x="1357107" y="1126640"/>
            <a:ext cx="9502003" cy="560923"/>
          </a:xfrm>
          <a:prstGeom prst="rect">
            <a:avLst/>
          </a:prstGeom>
          <a:noFill/>
          <a:ln>
            <a:noFill/>
          </a:ln>
        </p:spPr>
        <p:txBody>
          <a:bodyPr anchorCtr="0" anchor="t" bIns="0" lIns="0" spcFirstLastPara="1" rIns="0" wrap="square" tIns="0">
            <a:spAutoFit/>
          </a:bodyPr>
          <a:lstStyle/>
          <a:p>
            <a:pPr indent="0" lvl="0" marL="0" marR="0" rtl="0" algn="l">
              <a:lnSpc>
                <a:spcPct val="140011"/>
              </a:lnSpc>
              <a:spcBef>
                <a:spcPts val="0"/>
              </a:spcBef>
              <a:spcAft>
                <a:spcPts val="0"/>
              </a:spcAft>
              <a:buNone/>
            </a:pPr>
            <a:r>
              <a:rPr b="1" lang="en-US" sz="3399">
                <a:solidFill>
                  <a:srgbClr val="FFFFFF"/>
                </a:solidFill>
                <a:latin typeface="Arimo"/>
                <a:ea typeface="Arimo"/>
                <a:cs typeface="Arimo"/>
                <a:sym typeface="Arimo"/>
              </a:rPr>
              <a:t>Skills That Will Power the Future</a:t>
            </a:r>
            <a:endParaRPr/>
          </a:p>
        </p:txBody>
      </p:sp>
      <p:sp>
        <p:nvSpPr>
          <p:cNvPr id="206" name="Google Shape;206;p7"/>
          <p:cNvSpPr txBox="1"/>
          <p:nvPr/>
        </p:nvSpPr>
        <p:spPr>
          <a:xfrm>
            <a:off x="14647975" y="2846400"/>
            <a:ext cx="2819700" cy="4594200"/>
          </a:xfrm>
          <a:prstGeom prst="rect">
            <a:avLst/>
          </a:prstGeom>
          <a:noFill/>
          <a:ln>
            <a:noFill/>
          </a:ln>
        </p:spPr>
        <p:txBody>
          <a:bodyPr anchorCtr="0" anchor="t" bIns="0" lIns="0" spcFirstLastPara="1" rIns="0" wrap="square" tIns="0">
            <a:spAutoFit/>
          </a:bodyPr>
          <a:lstStyle/>
          <a:p>
            <a:pPr indent="0" lvl="0" marL="0" marR="0" rtl="0" algn="ctr">
              <a:lnSpc>
                <a:spcPct val="113181"/>
              </a:lnSpc>
              <a:spcBef>
                <a:spcPts val="0"/>
              </a:spcBef>
              <a:spcAft>
                <a:spcPts val="0"/>
              </a:spcAft>
              <a:buNone/>
            </a:pPr>
            <a:r>
              <a:rPr b="1" lang="en-US" sz="5400">
                <a:solidFill>
                  <a:srgbClr val="0D0D0D"/>
                </a:solidFill>
                <a:latin typeface="Arial"/>
                <a:ea typeface="Arial"/>
                <a:cs typeface="Arial"/>
                <a:sym typeface="Arial"/>
              </a:rPr>
              <a:t>Building Skills to Build a Better Life</a:t>
            </a:r>
            <a:endParaRPr sz="2400"/>
          </a:p>
        </p:txBody>
      </p:sp>
      <p:pic>
        <p:nvPicPr>
          <p:cNvPr descr="Graphic depicting categories found in Advanced Manufacturing and  classroom topics that align with those categories " id="207" name="Google Shape;207;p7" title="Picture1.png"/>
          <p:cNvPicPr preferRelativeResize="0"/>
          <p:nvPr/>
        </p:nvPicPr>
        <p:blipFill rotWithShape="1">
          <a:blip r:embed="rId6">
            <a:alphaModFix/>
          </a:blip>
          <a:srcRect b="0" l="0" r="0" t="0"/>
          <a:stretch/>
        </p:blipFill>
        <p:spPr>
          <a:xfrm>
            <a:off x="-46248" y="1457325"/>
            <a:ext cx="16414033" cy="87923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8"/>
          <p:cNvSpPr/>
          <p:nvPr/>
        </p:nvSpPr>
        <p:spPr>
          <a:xfrm>
            <a:off x="0" y="0"/>
            <a:ext cx="18288000" cy="1457325"/>
          </a:xfrm>
          <a:prstGeom prst="rect">
            <a:avLst/>
          </a:prstGeom>
          <a:solidFill>
            <a:srgbClr val="1F1B1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8"/>
          <p:cNvSpPr/>
          <p:nvPr/>
        </p:nvSpPr>
        <p:spPr>
          <a:xfrm flipH="1">
            <a:off x="-2708527" y="9942128"/>
            <a:ext cx="14008160" cy="4474287"/>
          </a:xfrm>
          <a:custGeom>
            <a:rect b="b" l="l" r="r" t="t"/>
            <a:pathLst>
              <a:path extrusionOk="0" h="4474287" w="14008160">
                <a:moveTo>
                  <a:pt x="0" y="4474287"/>
                </a:moveTo>
                <a:lnTo>
                  <a:pt x="14008160" y="4474287"/>
                </a:lnTo>
                <a:lnTo>
                  <a:pt x="14008160" y="0"/>
                </a:lnTo>
                <a:lnTo>
                  <a:pt x="0" y="0"/>
                </a:lnTo>
                <a:lnTo>
                  <a:pt x="0" y="4474287"/>
                </a:lnTo>
                <a:close/>
              </a:path>
            </a:pathLst>
          </a:custGeom>
          <a:blipFill rotWithShape="1">
            <a:blip r:embed="rId3">
              <a:alphaModFix amt="28000"/>
            </a:blip>
            <a:stretch>
              <a:fillRect b="0" l="0" r="0" t="0"/>
            </a:stretch>
          </a:blipFill>
          <a:ln>
            <a:noFill/>
          </a:ln>
        </p:spPr>
      </p:sp>
      <p:grpSp>
        <p:nvGrpSpPr>
          <p:cNvPr id="215" name="Google Shape;215;p8"/>
          <p:cNvGrpSpPr/>
          <p:nvPr/>
        </p:nvGrpSpPr>
        <p:grpSpPr>
          <a:xfrm>
            <a:off x="-213325" y="884052"/>
            <a:ext cx="13939419" cy="1025687"/>
            <a:chOff x="0" y="-38100"/>
            <a:chExt cx="3032220" cy="270145"/>
          </a:xfrm>
        </p:grpSpPr>
        <p:sp>
          <p:nvSpPr>
            <p:cNvPr id="216" name="Google Shape;216;p8"/>
            <p:cNvSpPr/>
            <p:nvPr/>
          </p:nvSpPr>
          <p:spPr>
            <a:xfrm>
              <a:off x="0" y="0"/>
              <a:ext cx="3032220" cy="232045"/>
            </a:xfrm>
            <a:custGeom>
              <a:rect b="b" l="l" r="r" t="t"/>
              <a:pathLst>
                <a:path extrusionOk="0" h="232045" w="3032220">
                  <a:moveTo>
                    <a:pt x="0" y="0"/>
                  </a:moveTo>
                  <a:lnTo>
                    <a:pt x="3032220" y="0"/>
                  </a:lnTo>
                  <a:lnTo>
                    <a:pt x="3032220" y="232045"/>
                  </a:lnTo>
                  <a:lnTo>
                    <a:pt x="0" y="232045"/>
                  </a:lnTo>
                  <a:close/>
                </a:path>
              </a:pathLst>
            </a:custGeom>
            <a:solidFill>
              <a:srgbClr val="DE791C"/>
            </a:solidFill>
            <a:ln>
              <a:noFill/>
            </a:ln>
          </p:spPr>
        </p:sp>
        <p:sp>
          <p:nvSpPr>
            <p:cNvPr id="217" name="Google Shape;217;p8"/>
            <p:cNvSpPr txBox="1"/>
            <p:nvPr/>
          </p:nvSpPr>
          <p:spPr>
            <a:xfrm>
              <a:off x="0" y="-38100"/>
              <a:ext cx="3032220" cy="27014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18" name="Google Shape;218;p8"/>
          <p:cNvGrpSpPr/>
          <p:nvPr/>
        </p:nvGrpSpPr>
        <p:grpSpPr>
          <a:xfrm>
            <a:off x="11747672" y="1028700"/>
            <a:ext cx="1235212" cy="881075"/>
            <a:chOff x="0" y="0"/>
            <a:chExt cx="812800" cy="812800"/>
          </a:xfrm>
        </p:grpSpPr>
        <p:sp>
          <p:nvSpPr>
            <p:cNvPr id="219" name="Google Shape;219;p8"/>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F7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8"/>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21" name="Google Shape;221;p8"/>
          <p:cNvSpPr/>
          <p:nvPr/>
        </p:nvSpPr>
        <p:spPr>
          <a:xfrm rot="5400000">
            <a:off x="16455373" y="-87586"/>
            <a:ext cx="1060016" cy="1235189"/>
          </a:xfrm>
          <a:custGeom>
            <a:rect b="b" l="l" r="r" t="t"/>
            <a:pathLst>
              <a:path extrusionOk="0" h="1235189" w="1060016">
                <a:moveTo>
                  <a:pt x="0" y="0"/>
                </a:moveTo>
                <a:lnTo>
                  <a:pt x="1060017" y="0"/>
                </a:lnTo>
                <a:lnTo>
                  <a:pt x="1060017" y="1235188"/>
                </a:lnTo>
                <a:lnTo>
                  <a:pt x="0" y="1235188"/>
                </a:lnTo>
                <a:lnTo>
                  <a:pt x="0" y="0"/>
                </a:lnTo>
                <a:close/>
              </a:path>
            </a:pathLst>
          </a:custGeom>
          <a:blipFill rotWithShape="1">
            <a:blip r:embed="rId4">
              <a:alphaModFix/>
            </a:blip>
            <a:stretch>
              <a:fillRect b="0" l="0" r="0" t="0"/>
            </a:stretch>
          </a:blipFill>
          <a:ln>
            <a:noFill/>
          </a:ln>
        </p:spPr>
      </p:sp>
      <p:sp>
        <p:nvSpPr>
          <p:cNvPr id="222" name="Google Shape;222;p8"/>
          <p:cNvSpPr/>
          <p:nvPr/>
        </p:nvSpPr>
        <p:spPr>
          <a:xfrm>
            <a:off x="13132092" y="183555"/>
            <a:ext cx="2819702" cy="1028810"/>
          </a:xfrm>
          <a:custGeom>
            <a:rect b="b" l="l" r="r" t="t"/>
            <a:pathLst>
              <a:path extrusionOk="0" h="1028810" w="2819702">
                <a:moveTo>
                  <a:pt x="0" y="0"/>
                </a:moveTo>
                <a:lnTo>
                  <a:pt x="2819702" y="0"/>
                </a:lnTo>
                <a:lnTo>
                  <a:pt x="2819702" y="1028810"/>
                </a:lnTo>
                <a:lnTo>
                  <a:pt x="0" y="1028810"/>
                </a:lnTo>
                <a:lnTo>
                  <a:pt x="0" y="0"/>
                </a:lnTo>
                <a:close/>
              </a:path>
            </a:pathLst>
          </a:custGeom>
          <a:blipFill rotWithShape="1">
            <a:blip r:embed="rId5">
              <a:alphaModFix/>
            </a:blip>
            <a:stretch>
              <a:fillRect b="0" l="0" r="0" t="0"/>
            </a:stretch>
          </a:blipFill>
          <a:ln>
            <a:noFill/>
          </a:ln>
        </p:spPr>
      </p:sp>
      <p:sp>
        <p:nvSpPr>
          <p:cNvPr id="223" name="Google Shape;223;p8"/>
          <p:cNvSpPr txBox="1"/>
          <p:nvPr/>
        </p:nvSpPr>
        <p:spPr>
          <a:xfrm>
            <a:off x="178200" y="1212375"/>
            <a:ext cx="13939500" cy="523200"/>
          </a:xfrm>
          <a:prstGeom prst="rect">
            <a:avLst/>
          </a:prstGeom>
          <a:noFill/>
          <a:ln>
            <a:noFill/>
          </a:ln>
        </p:spPr>
        <p:txBody>
          <a:bodyPr anchorCtr="0" anchor="t" bIns="0" lIns="0" spcFirstLastPara="1" rIns="0" wrap="square" tIns="0">
            <a:spAutoFit/>
          </a:bodyPr>
          <a:lstStyle/>
          <a:p>
            <a:pPr indent="0" lvl="0" marL="0" marR="0" rtl="0" algn="l">
              <a:lnSpc>
                <a:spcPct val="140011"/>
              </a:lnSpc>
              <a:spcBef>
                <a:spcPts val="0"/>
              </a:spcBef>
              <a:spcAft>
                <a:spcPts val="0"/>
              </a:spcAft>
              <a:buNone/>
            </a:pPr>
            <a:r>
              <a:rPr b="1" lang="en-US" sz="3399">
                <a:solidFill>
                  <a:srgbClr val="FFFFFF"/>
                </a:solidFill>
                <a:latin typeface="Arimo"/>
                <a:ea typeface="Arimo"/>
                <a:cs typeface="Arimo"/>
                <a:sym typeface="Arimo"/>
              </a:rPr>
              <a:t>          Living Wages</a:t>
            </a:r>
            <a:endParaRPr/>
          </a:p>
        </p:txBody>
      </p:sp>
      <p:sp>
        <p:nvSpPr>
          <p:cNvPr id="224" name="Google Shape;224;p8"/>
          <p:cNvSpPr txBox="1"/>
          <p:nvPr/>
        </p:nvSpPr>
        <p:spPr>
          <a:xfrm>
            <a:off x="1150950" y="2153300"/>
            <a:ext cx="13939500" cy="621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800">
                <a:solidFill>
                  <a:schemeClr val="dk1"/>
                </a:solidFill>
                <a:latin typeface="Calibri"/>
                <a:ea typeface="Calibri"/>
                <a:cs typeface="Calibri"/>
                <a:sym typeface="Calibri"/>
              </a:rPr>
              <a:t>At an average of $35.97 per hour, advanced manufacturing personnel in Ohio earn nearly $75,000 a year - plus benefits. </a:t>
            </a:r>
            <a:endParaRPr b="1" sz="6800">
              <a:solidFill>
                <a:schemeClr val="dk1"/>
              </a:solidFill>
              <a:latin typeface="Calibri"/>
              <a:ea typeface="Calibri"/>
              <a:cs typeface="Calibri"/>
              <a:sym typeface="Calibri"/>
            </a:endParaRPr>
          </a:p>
        </p:txBody>
      </p:sp>
      <p:pic>
        <p:nvPicPr>
          <p:cNvPr descr="a stack of twenty dollar bills is stacked on top of another stack (Provided by Tenor)" id="225" name="Google Shape;225;p8"/>
          <p:cNvPicPr preferRelativeResize="0"/>
          <p:nvPr/>
        </p:nvPicPr>
        <p:blipFill>
          <a:blip r:embed="rId6">
            <a:alphaModFix/>
          </a:blip>
          <a:stretch>
            <a:fillRect/>
          </a:stretch>
        </p:blipFill>
        <p:spPr>
          <a:xfrm>
            <a:off x="11299625" y="5696929"/>
            <a:ext cx="6703975" cy="424519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9"/>
          <p:cNvSpPr/>
          <p:nvPr/>
        </p:nvSpPr>
        <p:spPr>
          <a:xfrm>
            <a:off x="0" y="0"/>
            <a:ext cx="18288000" cy="1457325"/>
          </a:xfrm>
          <a:prstGeom prst="rect">
            <a:avLst/>
          </a:prstGeom>
          <a:solidFill>
            <a:srgbClr val="1F1B1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9"/>
          <p:cNvSpPr/>
          <p:nvPr/>
        </p:nvSpPr>
        <p:spPr>
          <a:xfrm flipH="1">
            <a:off x="-2708527" y="9942128"/>
            <a:ext cx="14008160" cy="4474287"/>
          </a:xfrm>
          <a:custGeom>
            <a:rect b="b" l="l" r="r" t="t"/>
            <a:pathLst>
              <a:path extrusionOk="0" h="4474287" w="14008160">
                <a:moveTo>
                  <a:pt x="0" y="4474287"/>
                </a:moveTo>
                <a:lnTo>
                  <a:pt x="14008160" y="4474287"/>
                </a:lnTo>
                <a:lnTo>
                  <a:pt x="14008160" y="0"/>
                </a:lnTo>
                <a:lnTo>
                  <a:pt x="0" y="0"/>
                </a:lnTo>
                <a:lnTo>
                  <a:pt x="0" y="4474287"/>
                </a:lnTo>
                <a:close/>
              </a:path>
            </a:pathLst>
          </a:custGeom>
          <a:blipFill rotWithShape="1">
            <a:blip r:embed="rId3">
              <a:alphaModFix amt="28000"/>
            </a:blip>
            <a:stretch>
              <a:fillRect b="0" l="0" r="0" t="0"/>
            </a:stretch>
          </a:blipFill>
          <a:ln>
            <a:noFill/>
          </a:ln>
        </p:spPr>
      </p:sp>
      <p:grpSp>
        <p:nvGrpSpPr>
          <p:cNvPr id="233" name="Google Shape;233;p9"/>
          <p:cNvGrpSpPr/>
          <p:nvPr/>
        </p:nvGrpSpPr>
        <p:grpSpPr>
          <a:xfrm>
            <a:off x="-213326" y="884039"/>
            <a:ext cx="11512960" cy="1025708"/>
            <a:chOff x="0" y="-38100"/>
            <a:chExt cx="3032220" cy="270145"/>
          </a:xfrm>
        </p:grpSpPr>
        <p:sp>
          <p:nvSpPr>
            <p:cNvPr id="234" name="Google Shape;234;p9"/>
            <p:cNvSpPr/>
            <p:nvPr/>
          </p:nvSpPr>
          <p:spPr>
            <a:xfrm>
              <a:off x="0" y="0"/>
              <a:ext cx="3032220" cy="232045"/>
            </a:xfrm>
            <a:custGeom>
              <a:rect b="b" l="l" r="r" t="t"/>
              <a:pathLst>
                <a:path extrusionOk="0" h="232045" w="3032220">
                  <a:moveTo>
                    <a:pt x="0" y="0"/>
                  </a:moveTo>
                  <a:lnTo>
                    <a:pt x="3032220" y="0"/>
                  </a:lnTo>
                  <a:lnTo>
                    <a:pt x="3032220" y="232045"/>
                  </a:lnTo>
                  <a:lnTo>
                    <a:pt x="0" y="232045"/>
                  </a:lnTo>
                  <a:close/>
                </a:path>
              </a:pathLst>
            </a:custGeom>
            <a:solidFill>
              <a:srgbClr val="DE791C"/>
            </a:solidFill>
            <a:ln>
              <a:noFill/>
            </a:ln>
          </p:spPr>
        </p:sp>
        <p:sp>
          <p:nvSpPr>
            <p:cNvPr id="235" name="Google Shape;235;p9"/>
            <p:cNvSpPr txBox="1"/>
            <p:nvPr/>
          </p:nvSpPr>
          <p:spPr>
            <a:xfrm>
              <a:off x="0" y="-38100"/>
              <a:ext cx="3032220" cy="27014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36" name="Google Shape;236;p9"/>
          <p:cNvGrpSpPr/>
          <p:nvPr/>
        </p:nvGrpSpPr>
        <p:grpSpPr>
          <a:xfrm>
            <a:off x="10859110" y="1028700"/>
            <a:ext cx="881047" cy="881047"/>
            <a:chOff x="0" y="0"/>
            <a:chExt cx="812800" cy="812800"/>
          </a:xfrm>
        </p:grpSpPr>
        <p:sp>
          <p:nvSpPr>
            <p:cNvPr id="237" name="Google Shape;237;p9"/>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F7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9"/>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39" name="Google Shape;239;p9"/>
          <p:cNvSpPr/>
          <p:nvPr/>
        </p:nvSpPr>
        <p:spPr>
          <a:xfrm rot="5400000">
            <a:off x="16455373" y="-87586"/>
            <a:ext cx="1060016" cy="1235189"/>
          </a:xfrm>
          <a:custGeom>
            <a:rect b="b" l="l" r="r" t="t"/>
            <a:pathLst>
              <a:path extrusionOk="0" h="1235189" w="1060016">
                <a:moveTo>
                  <a:pt x="0" y="0"/>
                </a:moveTo>
                <a:lnTo>
                  <a:pt x="1060017" y="0"/>
                </a:lnTo>
                <a:lnTo>
                  <a:pt x="1060017" y="1235188"/>
                </a:lnTo>
                <a:lnTo>
                  <a:pt x="0" y="1235188"/>
                </a:lnTo>
                <a:lnTo>
                  <a:pt x="0" y="0"/>
                </a:lnTo>
                <a:close/>
              </a:path>
            </a:pathLst>
          </a:custGeom>
          <a:blipFill rotWithShape="1">
            <a:blip r:embed="rId4">
              <a:alphaModFix/>
            </a:blip>
            <a:stretch>
              <a:fillRect b="0" l="0" r="0" t="0"/>
            </a:stretch>
          </a:blipFill>
          <a:ln>
            <a:noFill/>
          </a:ln>
        </p:spPr>
      </p:sp>
      <p:sp>
        <p:nvSpPr>
          <p:cNvPr id="240" name="Google Shape;240;p9"/>
          <p:cNvSpPr/>
          <p:nvPr/>
        </p:nvSpPr>
        <p:spPr>
          <a:xfrm>
            <a:off x="13132092" y="183555"/>
            <a:ext cx="2819702" cy="1028810"/>
          </a:xfrm>
          <a:custGeom>
            <a:rect b="b" l="l" r="r" t="t"/>
            <a:pathLst>
              <a:path extrusionOk="0" h="1028810" w="2819702">
                <a:moveTo>
                  <a:pt x="0" y="0"/>
                </a:moveTo>
                <a:lnTo>
                  <a:pt x="2819702" y="0"/>
                </a:lnTo>
                <a:lnTo>
                  <a:pt x="2819702" y="1028810"/>
                </a:lnTo>
                <a:lnTo>
                  <a:pt x="0" y="1028810"/>
                </a:lnTo>
                <a:lnTo>
                  <a:pt x="0" y="0"/>
                </a:lnTo>
                <a:close/>
              </a:path>
            </a:pathLst>
          </a:custGeom>
          <a:blipFill rotWithShape="1">
            <a:blip r:embed="rId5">
              <a:alphaModFix/>
            </a:blip>
            <a:stretch>
              <a:fillRect b="0" l="0" r="0" t="0"/>
            </a:stretch>
          </a:blipFill>
          <a:ln>
            <a:noFill/>
          </a:ln>
        </p:spPr>
      </p:sp>
      <p:sp>
        <p:nvSpPr>
          <p:cNvPr id="241" name="Google Shape;241;p9"/>
          <p:cNvSpPr txBox="1"/>
          <p:nvPr/>
        </p:nvSpPr>
        <p:spPr>
          <a:xfrm>
            <a:off x="307437" y="1135300"/>
            <a:ext cx="10471500" cy="523200"/>
          </a:xfrm>
          <a:prstGeom prst="rect">
            <a:avLst/>
          </a:prstGeom>
          <a:noFill/>
          <a:ln>
            <a:noFill/>
          </a:ln>
        </p:spPr>
        <p:txBody>
          <a:bodyPr anchorCtr="0" anchor="t" bIns="0" lIns="0" spcFirstLastPara="1" rIns="0" wrap="square" tIns="0">
            <a:spAutoFit/>
          </a:bodyPr>
          <a:lstStyle/>
          <a:p>
            <a:pPr indent="0" lvl="0" marL="0" marR="0" rtl="0" algn="l">
              <a:lnSpc>
                <a:spcPct val="140011"/>
              </a:lnSpc>
              <a:spcBef>
                <a:spcPts val="0"/>
              </a:spcBef>
              <a:spcAft>
                <a:spcPts val="0"/>
              </a:spcAft>
              <a:buNone/>
            </a:pPr>
            <a:r>
              <a:rPr b="1" lang="en-US" sz="3399">
                <a:solidFill>
                  <a:srgbClr val="FFFFFF"/>
                </a:solidFill>
                <a:latin typeface="Arimo"/>
                <a:ea typeface="Arimo"/>
                <a:cs typeface="Arimo"/>
                <a:sym typeface="Arimo"/>
              </a:rPr>
              <a:t>Ohio Manfacturing - A New Career That Has It All</a:t>
            </a:r>
            <a:endParaRPr/>
          </a:p>
        </p:txBody>
      </p:sp>
      <p:pic>
        <p:nvPicPr>
          <p:cNvPr descr="Two females working together on shop floor with male figure in background operating a fork lift.  Image links to video. Transcripts available" id="242" name="Google Shape;242;p9" title="Screenshot 2026-01-04 at 9.12.44 AM.png"/>
          <p:cNvPicPr preferRelativeResize="0"/>
          <p:nvPr/>
        </p:nvPicPr>
        <p:blipFill>
          <a:blip r:embed="rId6">
            <a:alphaModFix/>
          </a:blip>
          <a:stretch>
            <a:fillRect/>
          </a:stretch>
        </p:blipFill>
        <p:spPr>
          <a:xfrm>
            <a:off x="4311279" y="2214550"/>
            <a:ext cx="9959670" cy="750583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2E56"/>
        </a:solidFill>
      </p:bgPr>
    </p:bg>
    <p:spTree>
      <p:nvGrpSpPr>
        <p:cNvPr id="247" name="Shape 247"/>
        <p:cNvGrpSpPr/>
        <p:nvPr/>
      </p:nvGrpSpPr>
      <p:grpSpPr>
        <a:xfrm>
          <a:off x="0" y="0"/>
          <a:ext cx="0" cy="0"/>
          <a:chOff x="0" y="0"/>
          <a:chExt cx="0" cy="0"/>
        </a:xfrm>
      </p:grpSpPr>
      <p:sp>
        <p:nvSpPr>
          <p:cNvPr id="248" name="Google Shape;248;p1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mt="13000"/>
            </a:blip>
            <a:stretch>
              <a:fillRect b="-8386" l="0" r="0" t="-8385"/>
            </a:stretch>
          </a:blipFill>
          <a:ln>
            <a:noFill/>
          </a:ln>
        </p:spPr>
      </p:sp>
      <p:sp>
        <p:nvSpPr>
          <p:cNvPr id="249" name="Google Shape;249;p10"/>
          <p:cNvSpPr txBox="1"/>
          <p:nvPr/>
        </p:nvSpPr>
        <p:spPr>
          <a:xfrm>
            <a:off x="0" y="4605655"/>
            <a:ext cx="18288000" cy="955967"/>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099">
                <a:solidFill>
                  <a:srgbClr val="FFFFFF"/>
                </a:solidFill>
                <a:latin typeface="Arial"/>
                <a:ea typeface="Arial"/>
                <a:cs typeface="Arial"/>
                <a:sym typeface="Arial"/>
              </a:rPr>
              <a:t>DEMONSTRATION</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